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5" r:id="rId3"/>
    <p:sldId id="266" r:id="rId4"/>
    <p:sldId id="257" r:id="rId5"/>
    <p:sldId id="258" r:id="rId6"/>
    <p:sldId id="259" r:id="rId7"/>
    <p:sldId id="260" r:id="rId8"/>
    <p:sldId id="261" r:id="rId9"/>
    <p:sldId id="265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Структура Рамешковского отдела лесного хозяйства</a:t>
            </a:r>
          </a:p>
          <a:p>
            <a:pPr>
              <a:defRPr/>
            </a:pPr>
            <a:r>
              <a:rPr lang="ru-RU"/>
              <a:t>ГКУ Бежецкое лесничество Тверской области</a:t>
            </a:r>
          </a:p>
        </c:rich>
      </c:tx>
      <c:layout/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Рамешковского отдела лесного хозяйства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Центральное Рамешковское участковое лесничество 17537 га</c:v>
                </c:pt>
                <c:pt idx="1">
                  <c:v>Рамешковское участковое лесничество 26602 га</c:v>
                </c:pt>
                <c:pt idx="2">
                  <c:v>Кушалинское участковое лесничество 56727 га</c:v>
                </c:pt>
                <c:pt idx="3">
                  <c:v>Северно Кушалинское участковое лесничество 32028 га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17537</c:v>
                </c:pt>
                <c:pt idx="1">
                  <c:v>26602</c:v>
                </c:pt>
                <c:pt idx="2">
                  <c:v>56727</c:v>
                </c:pt>
                <c:pt idx="3">
                  <c:v>32028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472222222222263"/>
          <c:y val="0.29876625838436882"/>
          <c:w val="0.33750000000000036"/>
          <c:h val="0.52789326334208264"/>
        </c:manualLayout>
      </c:layout>
    </c:legend>
    <c:plotVisOnly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Государственный лесной фонд Рамешковского отдела ГКУ "Бежецкое лесничество </a:t>
            </a:r>
            <a:r>
              <a:rPr lang="ru-RU" dirty="0" smtClean="0"/>
              <a:t>Тверской </a:t>
            </a:r>
            <a:r>
              <a:rPr lang="ru-RU" dirty="0"/>
              <a:t>области"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Общая площадь </a:t>
            </a:r>
            <a:r>
              <a:rPr lang="ru-RU" dirty="0"/>
              <a:t>132894 га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Государственный лесной фонд Рамешковского отдела ГКУ "Бежецкое лесничество Твесркой области" Общая площпдь 132894 га</c:v>
                </c:pt>
              </c:strCache>
            </c:strRef>
          </c:tx>
          <c:dLbls>
            <c:dLbl>
              <c:idx val="0"/>
              <c:layout>
                <c:manualLayout>
                  <c:x val="-0.14237580890604407"/>
                  <c:y val="-5.0160024954492836E-2"/>
                </c:manualLayout>
              </c:layout>
              <c:showPercent val="1"/>
            </c:dLbl>
            <c:dLbl>
              <c:idx val="1"/>
              <c:layout>
                <c:manualLayout>
                  <c:x val="0.14627617828396233"/>
                  <c:y val="1.0057643167853138E-3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Защитные леса 69777 га</c:v>
                </c:pt>
                <c:pt idx="1">
                  <c:v>Эксплуатационные  леса 63117 га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69777</c:v>
                </c:pt>
                <c:pt idx="1">
                  <c:v>63117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0939916885389356"/>
          <c:y val="0.31189953339165966"/>
          <c:w val="0.38922572178477716"/>
          <c:h val="0.22390033586011943"/>
        </c:manualLayout>
      </c:layout>
    </c:legend>
    <c:plotVisOnly val="1"/>
  </c:chart>
  <c:spPr>
    <a:solidFill>
      <a:schemeClr val="accent3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baseline="0">
              <a:solidFill>
                <a:srgbClr val="FF0000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9552313981920493E-2"/>
          <c:y val="0.22715421140075337"/>
          <c:w val="0.84239402904812899"/>
          <c:h val="0.768888999707103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площади лесов по лесопользователям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530067620871125"/>
                  <c:y val="5.7032804435871141E-4"/>
                </c:manualLayout>
              </c:layout>
              <c:showCatName val="1"/>
            </c:dLbl>
            <c:dLbl>
              <c:idx val="2"/>
              <c:layout>
                <c:manualLayout>
                  <c:x val="-0.10034616835290949"/>
                  <c:y val="2.2983083950268154E-2"/>
                </c:manualLayout>
              </c:layout>
              <c:showCatName val="1"/>
            </c:dLbl>
            <c:dLbl>
              <c:idx val="3"/>
              <c:layout>
                <c:manualLayout>
                  <c:x val="-0.15026044400699912"/>
                  <c:y val="-0.182313210848643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ООО </a:t>
                    </a:r>
                    <a:r>
                      <a:rPr lang="ru-RU" dirty="0"/>
                      <a:t>"Гранит" 20539 га</a:t>
                    </a:r>
                  </a:p>
                </c:rich>
              </c:tx>
              <c:showCatName val="1"/>
            </c:dLbl>
            <c:dLbl>
              <c:idx val="5"/>
              <c:layout>
                <c:manualLayout>
                  <c:x val="0.16833633797925346"/>
                  <c:y val="5.8632531991394933E-2"/>
                </c:manualLayout>
              </c:layout>
              <c:showCatName val="1"/>
            </c:dLbl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CatName val="1"/>
            <c:showLeaderLines val="1"/>
          </c:dLbls>
          <c:cat>
            <c:strRef>
              <c:f>Лист1!$A$2:$A$7</c:f>
              <c:strCache>
                <c:ptCount val="6"/>
                <c:pt idx="0">
                  <c:v>ООО "Максатихинский леспромхоз Алтек" 7217 га</c:v>
                </c:pt>
                <c:pt idx="1">
                  <c:v>ООО "Ветлуга" 11117 га</c:v>
                </c:pt>
                <c:pt idx="2">
                  <c:v>ООО "Эколеспром" 19921 га</c:v>
                </c:pt>
                <c:pt idx="3">
                  <c:v>ООО "Гранит" 20539 га</c:v>
                </c:pt>
                <c:pt idx="4">
                  <c:v>ИП Мамедов Т.К. 19724 га</c:v>
                </c:pt>
                <c:pt idx="5">
                  <c:v>Свободная от аренды площадь 54376 га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7217</c:v>
                </c:pt>
                <c:pt idx="1">
                  <c:v>11117</c:v>
                </c:pt>
                <c:pt idx="2">
                  <c:v>19921</c:v>
                </c:pt>
                <c:pt idx="3">
                  <c:v>20539</c:v>
                </c:pt>
                <c:pt idx="4">
                  <c:v>19724</c:v>
                </c:pt>
                <c:pt idx="5">
                  <c:v>54376</c:v>
                </c:pt>
              </c:numCache>
            </c:numRef>
          </c:val>
        </c:ser>
        <c:dLbls>
          <c:showCatName val="1"/>
        </c:dLbls>
      </c:pie3DChart>
    </c:plotArea>
    <c:plotVisOnly val="1"/>
  </c:chart>
  <c:spPr>
    <a:gradFill>
      <a:gsLst>
        <a:gs pos="0">
          <a:schemeClr val="accent6">
            <a:lumMod val="20000"/>
            <a:lumOff val="8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Распределение расчетной лесосеки по лесопользователям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6.1730439257936788E-2"/>
          <c:y val="0.12423509130298672"/>
          <c:w val="0.66463056811351828"/>
          <c:h val="0.437819724576058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расчетная лесосека всего, 191.8 тыс.м3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Лист1!$A$2:$A$7</c:f>
              <c:strCache>
                <c:ptCount val="6"/>
                <c:pt idx="0">
                  <c:v>ООО "Максатихинский леспромхоз Алтек"</c:v>
                </c:pt>
                <c:pt idx="1">
                  <c:v>ООО "Ветлуга"</c:v>
                </c:pt>
                <c:pt idx="2">
                  <c:v>ООО "Эколеспром"</c:v>
                </c:pt>
                <c:pt idx="3">
                  <c:v>ООО "Гранит"</c:v>
                </c:pt>
                <c:pt idx="4">
                  <c:v>ИП Мамедов Т.К.</c:v>
                </c:pt>
                <c:pt idx="5">
                  <c:v>Свободная от аренды площадь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14.6</c:v>
                </c:pt>
                <c:pt idx="1">
                  <c:v>19.100000000000001</c:v>
                </c:pt>
                <c:pt idx="2">
                  <c:v>15.7</c:v>
                </c:pt>
                <c:pt idx="3">
                  <c:v>20.7</c:v>
                </c:pt>
                <c:pt idx="4">
                  <c:v>45.8</c:v>
                </c:pt>
                <c:pt idx="5">
                  <c:v>75.900000000000006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расчетная лесосека по хвое, 62.9 тыс.м3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Лист1!$A$2:$A$7</c:f>
              <c:strCache>
                <c:ptCount val="6"/>
                <c:pt idx="0">
                  <c:v>ООО "Максатихинский леспромхоз Алтек"</c:v>
                </c:pt>
                <c:pt idx="1">
                  <c:v>ООО "Ветлуга"</c:v>
                </c:pt>
                <c:pt idx="2">
                  <c:v>ООО "Эколеспром"</c:v>
                </c:pt>
                <c:pt idx="3">
                  <c:v>ООО "Гранит"</c:v>
                </c:pt>
                <c:pt idx="4">
                  <c:v>ИП Мамедов Т.К.</c:v>
                </c:pt>
                <c:pt idx="5">
                  <c:v>Свободная от аренды площадь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4.3</c:v>
                </c:pt>
                <c:pt idx="1">
                  <c:v>9</c:v>
                </c:pt>
                <c:pt idx="2">
                  <c:v>5.9</c:v>
                </c:pt>
                <c:pt idx="3">
                  <c:v>9.7000000000000011</c:v>
                </c:pt>
                <c:pt idx="4">
                  <c:v>8.5</c:v>
                </c:pt>
                <c:pt idx="5">
                  <c:v>25.5</c:v>
                </c:pt>
              </c:numCache>
            </c:numRef>
          </c:val>
        </c:ser>
        <c:dLbls>
          <c:showVal val="1"/>
        </c:dLbls>
        <c:axId val="86792448"/>
        <c:axId val="86798336"/>
      </c:barChart>
      <c:catAx>
        <c:axId val="86792448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/>
            </a:pPr>
            <a:endParaRPr lang="ru-RU"/>
          </a:p>
        </c:txPr>
        <c:crossAx val="86798336"/>
        <c:crosses val="autoZero"/>
        <c:auto val="1"/>
        <c:lblAlgn val="ctr"/>
        <c:lblOffset val="100"/>
      </c:catAx>
      <c:valAx>
        <c:axId val="86798336"/>
        <c:scaling>
          <c:orientation val="minMax"/>
        </c:scaling>
        <c:axPos val="l"/>
        <c:majorGridlines/>
        <c:numFmt formatCode="General" sourceLinked="1"/>
        <c:tickLblPos val="nextTo"/>
        <c:crossAx val="8679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696386061567764"/>
          <c:y val="0.31859938542182181"/>
          <c:w val="0.26399156029197135"/>
          <c:h val="0.25056622496490288"/>
        </c:manualLayout>
      </c:layout>
    </c:legend>
    <c:plotVisOnly val="1"/>
  </c:chart>
  <c:spPr>
    <a:solidFill>
      <a:schemeClr val="accent3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 smtClean="0"/>
              <a:t>Количество пожаров</a:t>
            </a:r>
            <a:endParaRPr lang="ru-RU"/>
          </a:p>
        </c:rich>
      </c:tx>
      <c:layout/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  <c:pt idx="5">
                  <c:v>2015 год</c:v>
                </c:pt>
                <c:pt idx="6">
                  <c:v>2016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marker val="1"/>
        <c:axId val="96141696"/>
        <c:axId val="96143232"/>
      </c:lineChart>
      <c:catAx>
        <c:axId val="96141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6143232"/>
        <c:crosses val="autoZero"/>
        <c:auto val="1"/>
        <c:lblAlgn val="ctr"/>
        <c:lblOffset val="100"/>
      </c:catAx>
      <c:valAx>
        <c:axId val="96143232"/>
        <c:scaling>
          <c:orientation val="minMax"/>
        </c:scaling>
        <c:axPos val="l"/>
        <c:majorGridlines/>
        <c:numFmt formatCode="General" sourceLinked="1"/>
        <c:tickLblPos val="nextTo"/>
        <c:crossAx val="96141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Площадь пожаров</a:t>
            </a:r>
            <a:endParaRPr lang="ru-RU" dirty="0"/>
          </a:p>
        </c:rich>
      </c:tx>
      <c:layout/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га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  <c:pt idx="5">
                  <c:v>2015 год</c:v>
                </c:pt>
                <c:pt idx="6">
                  <c:v>2016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21.1</c:v>
                </c:pt>
                <c:pt idx="1">
                  <c:v>12</c:v>
                </c:pt>
                <c:pt idx="2">
                  <c:v>0</c:v>
                </c:pt>
                <c:pt idx="3">
                  <c:v>0</c:v>
                </c:pt>
                <c:pt idx="4">
                  <c:v>153.9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marker val="1"/>
        <c:axId val="96167040"/>
        <c:axId val="96168576"/>
      </c:lineChart>
      <c:catAx>
        <c:axId val="96167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96168576"/>
        <c:crosses val="autoZero"/>
        <c:auto val="1"/>
        <c:lblAlgn val="ctr"/>
        <c:lblOffset val="100"/>
      </c:catAx>
      <c:valAx>
        <c:axId val="96168576"/>
        <c:scaling>
          <c:orientation val="minMax"/>
        </c:scaling>
        <c:axPos val="l"/>
        <c:majorGridlines/>
        <c:numFmt formatCode="General" sourceLinked="1"/>
        <c:tickLblPos val="nextTo"/>
        <c:crossAx val="96167040"/>
        <c:crosses val="autoZero"/>
        <c:crossBetween val="between"/>
      </c:valAx>
      <c:dTable>
        <c:showHorzBorder val="1"/>
        <c:showVertBorder val="1"/>
        <c:showOutline val="1"/>
        <c:txPr>
          <a:bodyPr/>
          <a:lstStyle/>
          <a:p>
            <a:pPr rtl="0">
              <a:defRPr sz="1400" baseline="0"/>
            </a:pPr>
            <a:endParaRPr lang="ru-RU"/>
          </a:p>
        </c:txPr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 sz="2000" b="0">
                <a:latin typeface="Times New Roman" pitchFamily="18" charset="0"/>
                <a:cs typeface="Times New Roman" pitchFamily="18" charset="0"/>
              </a:defRPr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Количество незаконных рубок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</c:v>
                </c:pt>
                <c:pt idx="4">
                  <c:v>2014 г.</c:v>
                </c:pt>
                <c:pt idx="5">
                  <c:v>2015 г.</c:v>
                </c:pt>
                <c:pt idx="6">
                  <c:v>2016 г.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  <c:pt idx="4">
                  <c:v>6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</c:ser>
        <c:marker val="1"/>
        <c:axId val="97767808"/>
        <c:axId val="97769344"/>
      </c:lineChart>
      <c:catAx>
        <c:axId val="97767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97769344"/>
        <c:crosses val="autoZero"/>
        <c:auto val="1"/>
        <c:lblAlgn val="ctr"/>
        <c:lblOffset val="100"/>
      </c:catAx>
      <c:valAx>
        <c:axId val="97769344"/>
        <c:scaling>
          <c:orientation val="minMax"/>
        </c:scaling>
        <c:axPos val="l"/>
        <c:majorGridlines/>
        <c:numFmt formatCode="General" sourceLinked="1"/>
        <c:tickLblPos val="nextTo"/>
        <c:crossAx val="97767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ущерба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</c:v>
                </c:pt>
                <c:pt idx="4">
                  <c:v>2014 г.</c:v>
                </c:pt>
                <c:pt idx="5">
                  <c:v>2015 г.</c:v>
                </c:pt>
                <c:pt idx="6">
                  <c:v>2016 г.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6684.4</c:v>
                </c:pt>
                <c:pt idx="1">
                  <c:v>1009</c:v>
                </c:pt>
                <c:pt idx="2">
                  <c:v>799.8</c:v>
                </c:pt>
                <c:pt idx="3">
                  <c:v>8762</c:v>
                </c:pt>
                <c:pt idx="4">
                  <c:v>3877.4</c:v>
                </c:pt>
                <c:pt idx="5">
                  <c:v>6736.7</c:v>
                </c:pt>
                <c:pt idx="6">
                  <c:v>6586.7</c:v>
                </c:pt>
              </c:numCache>
            </c:numRef>
          </c:val>
        </c:ser>
        <c:marker val="1"/>
        <c:axId val="97940608"/>
        <c:axId val="97942144"/>
      </c:lineChart>
      <c:catAx>
        <c:axId val="97940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97942144"/>
        <c:crosses val="autoZero"/>
        <c:auto val="1"/>
        <c:lblAlgn val="ctr"/>
        <c:lblOffset val="100"/>
      </c:catAx>
      <c:valAx>
        <c:axId val="97942144"/>
        <c:scaling>
          <c:orientation val="minMax"/>
        </c:scaling>
        <c:axPos val="l"/>
        <c:majorGridlines/>
        <c:numFmt formatCode="General" sourceLinked="1"/>
        <c:tickLblPos val="nextTo"/>
        <c:crossAx val="97940608"/>
        <c:crosses val="autoZero"/>
        <c:crossBetween val="between"/>
      </c:valAx>
      <c:dTable>
        <c:showHorzBorder val="1"/>
        <c:showVertBorder val="1"/>
        <c:showOutline val="1"/>
        <c:txPr>
          <a:bodyPr/>
          <a:lstStyle/>
          <a:p>
            <a:pPr rtl="0">
              <a:defRPr sz="1100"/>
            </a:pPr>
            <a:endParaRPr lang="ru-RU"/>
          </a:p>
        </c:txPr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7976-78B1-40C0-9420-F2AFFF3ADCF9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25DA5-5529-428E-944F-3A399E7E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Pesnya-lesnika-muzi-sl-VShubina-VShubin(muzofon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esnya-lesnika-muzi-sl-VShubina-VShubin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6381328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solidFill>
            <a:schemeClr val="bg2">
              <a:lumMod val="7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РАМЕШКОВСКИЙ ОТДЕЛ ЛЕСНОГО ХОЗЯЙСТВА</a:t>
            </a:r>
          </a:p>
          <a:p>
            <a:pPr algn="ctr"/>
            <a:r>
              <a:rPr lang="ru-RU" sz="4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ГКУ «БЕЖЕЦКОЕ ЛЕСНИЧЕСТВО ТВЕРСКОЙ ОБЛАСТИ»</a:t>
            </a:r>
          </a:p>
          <a:p>
            <a:pPr algn="ctr"/>
            <a:endParaRPr lang="ru-RU" sz="40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</a:p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лесных пожаров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5536" y="1052736"/>
          <a:ext cx="41002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355976" y="980728"/>
          <a:ext cx="460851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Подготовка к пожароопасному периоду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0-10 Туче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46434"/>
            <a:ext cx="4392488" cy="2738550"/>
          </a:xfrm>
          <a:prstGeom prst="rect">
            <a:avLst/>
          </a:prstGeom>
        </p:spPr>
      </p:pic>
      <p:pic>
        <p:nvPicPr>
          <p:cNvPr id="6" name="Рисунок 5" descr="IMG_4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392488" cy="3240360"/>
          </a:xfrm>
          <a:prstGeom prst="rect">
            <a:avLst/>
          </a:prstGeom>
        </p:spPr>
      </p:pic>
      <p:pic>
        <p:nvPicPr>
          <p:cNvPr id="8" name="Рисунок 7" descr="IMG_57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320480" cy="3240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548680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В 2016 году 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</a:rPr>
              <a:t> проведено 41 км новых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противопожарных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минерализованных полос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</a:rPr>
              <a:t> 233 км обновление существующих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минерализованных полос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Тушение лесных пожаров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40726_222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548680"/>
            <a:ext cx="4248472" cy="3168352"/>
          </a:xfrm>
          <a:prstGeom prst="rect">
            <a:avLst/>
          </a:prstGeom>
        </p:spPr>
      </p:pic>
      <p:pic>
        <p:nvPicPr>
          <p:cNvPr id="5" name="Рисунок 4" descr="IMG_20140731_164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17032"/>
            <a:ext cx="4248472" cy="2952328"/>
          </a:xfrm>
          <a:prstGeom prst="rect">
            <a:avLst/>
          </a:prstGeom>
        </p:spPr>
      </p:pic>
      <p:pic>
        <p:nvPicPr>
          <p:cNvPr id="6" name="Рисунок 5" descr="IMG_20140730_124401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48680"/>
            <a:ext cx="4536504" cy="3168352"/>
          </a:xfrm>
          <a:prstGeom prst="rect">
            <a:avLst/>
          </a:prstGeom>
        </p:spPr>
      </p:pic>
      <p:pic>
        <p:nvPicPr>
          <p:cNvPr id="7" name="Рисунок 6" descr="2.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717032"/>
            <a:ext cx="4464496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проверок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1163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04664"/>
            <a:ext cx="4320480" cy="3096344"/>
          </a:xfrm>
          <a:prstGeom prst="rect">
            <a:avLst/>
          </a:prstGeom>
        </p:spPr>
      </p:pic>
      <p:pic>
        <p:nvPicPr>
          <p:cNvPr id="4" name="Рисунок 3" descr="IMG_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320480" cy="3096344"/>
          </a:xfrm>
          <a:prstGeom prst="rect">
            <a:avLst/>
          </a:prstGeom>
        </p:spPr>
      </p:pic>
      <p:pic>
        <p:nvPicPr>
          <p:cNvPr id="5" name="Рисунок 4" descr="IMG_44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4664"/>
            <a:ext cx="4392488" cy="3096344"/>
          </a:xfrm>
          <a:prstGeom prst="rect">
            <a:avLst/>
          </a:prstGeom>
        </p:spPr>
      </p:pic>
      <p:pic>
        <p:nvPicPr>
          <p:cNvPr id="7" name="Рисунок 6" descr="IMG_6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73016"/>
            <a:ext cx="439248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1602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Динамика незаконных рубок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179512" y="620688"/>
          <a:ext cx="431628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427984" y="620688"/>
          <a:ext cx="453650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Участие отдела в мероприятиях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_2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620688"/>
            <a:ext cx="4248472" cy="2808312"/>
          </a:xfrm>
          <a:prstGeom prst="rect">
            <a:avLst/>
          </a:prstGeom>
        </p:spPr>
      </p:pic>
      <p:pic>
        <p:nvPicPr>
          <p:cNvPr id="12" name="Рисунок 11" descr="IMG_2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248472" cy="3168352"/>
          </a:xfrm>
          <a:prstGeom prst="rect">
            <a:avLst/>
          </a:prstGeom>
        </p:spPr>
      </p:pic>
      <p:pic>
        <p:nvPicPr>
          <p:cNvPr id="13" name="Рисунок 12" descr="IMG_17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20688"/>
            <a:ext cx="4464496" cy="2808312"/>
          </a:xfrm>
          <a:prstGeom prst="rect">
            <a:avLst/>
          </a:prstGeom>
        </p:spPr>
      </p:pic>
      <p:pic>
        <p:nvPicPr>
          <p:cNvPr id="15" name="Рисунок 14" descr="IMG_4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4464496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Школьное лесничество</a:t>
            </a:r>
            <a:endParaRPr lang="ru-RU" sz="2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5040559" cy="3024336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марте 2016 года на базе МОУ «Кушалинская СОШ» было создано школьное лесничество «Муравей»:</a:t>
            </a:r>
          </a:p>
          <a:p>
            <a:endParaRPr lang="ru-RU" dirty="0"/>
          </a:p>
        </p:txBody>
      </p:sp>
      <p:pic>
        <p:nvPicPr>
          <p:cNvPr id="5" name="Рисунок 4" descr="эмблема на футболк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17032"/>
            <a:ext cx="3024336" cy="2232248"/>
          </a:xfrm>
          <a:prstGeom prst="rect">
            <a:avLst/>
          </a:prstGeom>
        </p:spPr>
      </p:pic>
      <p:pic>
        <p:nvPicPr>
          <p:cNvPr id="10" name="Рисунок 9" descr="стен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356992"/>
            <a:ext cx="5112568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Школьное лесничество «Муравей» в 2016 году провело не мало акций и мероприятий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0зелёная вес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692695"/>
            <a:ext cx="4464496" cy="2808313"/>
          </a:xfrm>
          <a:prstGeom prst="rect">
            <a:avLst/>
          </a:prstGeom>
        </p:spPr>
      </p:pic>
      <p:pic>
        <p:nvPicPr>
          <p:cNvPr id="4" name="Рисунок 3" descr="9 скворечн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01008"/>
            <a:ext cx="4464496" cy="3168352"/>
          </a:xfrm>
          <a:prstGeom prst="rect">
            <a:avLst/>
          </a:prstGeom>
        </p:spPr>
      </p:pic>
      <p:pic>
        <p:nvPicPr>
          <p:cNvPr id="5" name="Рисунок 4" descr="6 первоцве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92696"/>
            <a:ext cx="4320480" cy="2808313"/>
          </a:xfrm>
          <a:prstGeom prst="rect">
            <a:avLst/>
          </a:prstGeom>
        </p:spPr>
      </p:pic>
      <p:pic>
        <p:nvPicPr>
          <p:cNvPr id="8" name="Рисунок 7" descr="IMG_59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4320480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4 акция не жг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88640"/>
            <a:ext cx="4320480" cy="3312368"/>
          </a:xfrm>
          <a:prstGeom prst="rect">
            <a:avLst/>
          </a:prstGeom>
        </p:spPr>
      </p:pic>
      <p:pic>
        <p:nvPicPr>
          <p:cNvPr id="4" name="Рисунок 3" descr="21 уборка обочин доро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429000"/>
            <a:ext cx="4320480" cy="3240360"/>
          </a:xfrm>
          <a:prstGeom prst="rect">
            <a:avLst/>
          </a:prstGeom>
        </p:spPr>
      </p:pic>
      <p:pic>
        <p:nvPicPr>
          <p:cNvPr id="7" name="Рисунок 6" descr="IMG_6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392488" cy="3240360"/>
          </a:xfrm>
          <a:prstGeom prst="rect">
            <a:avLst/>
          </a:prstGeom>
        </p:spPr>
      </p:pic>
      <p:pic>
        <p:nvPicPr>
          <p:cNvPr id="10" name="Рисунок 9" descr="J:\DCIM\101MSDCF\DSC075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4392488" cy="31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xn--e1afjcg0a.xn--80aaccp4ajwpkgbl4lpb.xn--p1ai/novosti/novosti/images/2017-03-29-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573016"/>
            <a:ext cx="439248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xn--e1afjcg0a.xn--80aaccp4ajwpkgbl4lpb.xn--p1ai/novosti/novosti/images/2017-03-29-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3573016"/>
            <a:ext cx="4320480" cy="308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xn--e1afjcg0a.xn--80aaccp4ajwpkgbl4lpb.xn--p1ai/novosti/novosti/images/2017-03-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20480" cy="330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 марта, на областной станции юных натуралистов Тверской области прошел региональный слет школьных лесничеств Тверской области.  Впервые школьное лесничество «Муравей» приняло в нем активное участие и заняло почетное 6 место.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08720"/>
            <a:ext cx="7992888" cy="4154984"/>
          </a:xfrm>
          <a:prstGeom prst="rect">
            <a:avLst/>
          </a:prstGeom>
          <a:solidFill>
            <a:srgbClr val="92D05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«Бежецкое лесничество Тверской области» – является государственным казенным учреждением Тверской области, осуществляющее на подведомственной территории оказание государственных услуг, выполнение работ и (или) исполнение государственных функций в следующих областях: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● использование, охрана и воспроизводство лесов;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● осуществление федерального государственного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лесного надзора на землях лесного фонда;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● осуществление федерального пожарного надзора на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землях лесного фонда.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08720"/>
            <a:ext cx="5832648" cy="576064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</p:pic>
      <p:sp>
        <p:nvSpPr>
          <p:cNvPr id="5" name="TextBox 4"/>
          <p:cNvSpPr txBox="1"/>
          <p:nvPr/>
        </p:nvSpPr>
        <p:spPr>
          <a:xfrm>
            <a:off x="1115616" y="0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_LES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798" y="0"/>
            <a:ext cx="8466404" cy="6858000"/>
          </a:xfrm>
          <a:prstGeom prst="rect">
            <a:avLst/>
          </a:prstGeom>
        </p:spPr>
      </p:pic>
      <p:sp useBgFill="1">
        <p:nvSpPr>
          <p:cNvPr id="5" name="TextBox 4"/>
          <p:cNvSpPr txBox="1"/>
          <p:nvPr/>
        </p:nvSpPr>
        <p:spPr>
          <a:xfrm>
            <a:off x="539552" y="5013176"/>
            <a:ext cx="8136904" cy="1656184"/>
          </a:xfrm>
          <a:prstGeom prst="rect">
            <a:avLst/>
          </a:prstGeom>
          <a:effectLst>
            <a:innerShdw blurRad="114300">
              <a:srgbClr val="FFFF00"/>
            </a:innerShdw>
          </a:effectLst>
        </p:spPr>
        <p:txBody>
          <a:bodyPr wrap="square" rtlCol="0"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Общая площадь государственного лесного фонда Рамешковского отдела лесного хозяйства ГКУ «Бежецкое лесничество Тверской области» составляет 132894 га.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Рамешковский отдел лесного хозяйства расположен в двух районах: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-  Рамешковский  115847 га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-  Кимрский 17047 га.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Лесовосстановление 2016 г.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7 сажаем ёлоч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836712"/>
            <a:ext cx="4248472" cy="2736304"/>
          </a:xfrm>
          <a:prstGeom prst="rect">
            <a:avLst/>
          </a:prstGeom>
        </p:spPr>
      </p:pic>
      <p:pic>
        <p:nvPicPr>
          <p:cNvPr id="4" name="Рисунок 3" descr="18 сажаем ёлоч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645024"/>
            <a:ext cx="4248472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836713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Лесовосстановление в 2016 году произведено на площади 184 га.</a:t>
            </a:r>
          </a:p>
          <a:p>
            <a:r>
              <a:rPr lang="ru-RU" sz="2000" b="1" dirty="0" smtClean="0"/>
              <a:t>·</a:t>
            </a:r>
            <a:r>
              <a:rPr lang="ru-RU" dirty="0" smtClean="0"/>
              <a:t>  посадка лесных культур 113 га -</a:t>
            </a:r>
          </a:p>
          <a:p>
            <a:r>
              <a:rPr lang="ru-RU" b="1" dirty="0" smtClean="0"/>
              <a:t>    </a:t>
            </a:r>
            <a:r>
              <a:rPr lang="ru-RU" dirty="0" smtClean="0"/>
              <a:t>112% к плану.</a:t>
            </a:r>
            <a:endParaRPr lang="ru-RU" b="1" dirty="0" smtClean="0"/>
          </a:p>
          <a:p>
            <a:r>
              <a:rPr lang="ru-RU" b="1" dirty="0" smtClean="0"/>
              <a:t>·  </a:t>
            </a:r>
            <a:r>
              <a:rPr lang="ru-RU" dirty="0" smtClean="0"/>
              <a:t>содействие естественному</a:t>
            </a:r>
          </a:p>
          <a:p>
            <a:r>
              <a:rPr lang="ru-RU" b="1" dirty="0" smtClean="0"/>
              <a:t>   </a:t>
            </a:r>
            <a:r>
              <a:rPr lang="ru-RU" dirty="0" smtClean="0"/>
              <a:t>возобновлению леса 71 га -</a:t>
            </a:r>
          </a:p>
          <a:p>
            <a:r>
              <a:rPr lang="ru-RU" dirty="0" smtClean="0"/>
              <a:t>    78% к плану.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78092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Подготовлено почвы под посадку лесных культур 2017 года на площади 124,5 га – 113% к плану.</a:t>
            </a:r>
            <a:endParaRPr lang="ru-RU" dirty="0"/>
          </a:p>
        </p:txBody>
      </p:sp>
      <p:pic>
        <p:nvPicPr>
          <p:cNvPr id="7" name="Рисунок 6" descr="IMG_3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45024"/>
            <a:ext cx="4104456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Уход за молодняками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5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692696"/>
            <a:ext cx="3960440" cy="2880320"/>
          </a:xfrm>
          <a:prstGeom prst="rect">
            <a:avLst/>
          </a:prstGeom>
        </p:spPr>
      </p:pic>
      <p:pic>
        <p:nvPicPr>
          <p:cNvPr id="5" name="Рисунок 4" descr="IMG_5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3960440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908720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Рубки ухода в молодняках проведены на площади 395 га  - 120% к плану: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осветлений  210 га;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· прочисток     185 га;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3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645024"/>
            <a:ext cx="468052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</TotalTime>
  <Words>375</Words>
  <Application>Microsoft Office PowerPoint</Application>
  <PresentationFormat>Экран (4:3)</PresentationFormat>
  <Paragraphs>63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Лесовосстановление 2016 г.</vt:lpstr>
      <vt:lpstr>Уход за молодняками</vt:lpstr>
      <vt:lpstr>Динамика лесных пожаров</vt:lpstr>
      <vt:lpstr>Подготовка к пожароопасному периоду</vt:lpstr>
      <vt:lpstr>Тушение лесных пожаров</vt:lpstr>
      <vt:lpstr>Проведение проверок</vt:lpstr>
      <vt:lpstr>Динамика незаконных рубок</vt:lpstr>
      <vt:lpstr>Участие отдела в мероприятиях</vt:lpstr>
      <vt:lpstr>Школьное лесничество</vt:lpstr>
      <vt:lpstr>Школьное лесничество «Муравей» в 2016 году провело не мало акций и мероприятий</vt:lpstr>
      <vt:lpstr>Слайд 18</vt:lpstr>
      <vt:lpstr>Слайд 19</vt:lpstr>
      <vt:lpstr>Слайд 20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170</cp:revision>
  <dcterms:created xsi:type="dcterms:W3CDTF">2017-04-10T06:20:30Z</dcterms:created>
  <dcterms:modified xsi:type="dcterms:W3CDTF">2017-04-17T09:22:01Z</dcterms:modified>
</cp:coreProperties>
</file>