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13"/>
  </p:notesMasterIdLst>
  <p:sldIdLst>
    <p:sldId id="262" r:id="rId2"/>
    <p:sldId id="350" r:id="rId3"/>
    <p:sldId id="341" r:id="rId4"/>
    <p:sldId id="314" r:id="rId5"/>
    <p:sldId id="315" r:id="rId6"/>
    <p:sldId id="355" r:id="rId7"/>
    <p:sldId id="362" r:id="rId8"/>
    <p:sldId id="360" r:id="rId9"/>
    <p:sldId id="361" r:id="rId10"/>
    <p:sldId id="358" r:id="rId11"/>
    <p:sldId id="3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EE96"/>
    <a:srgbClr val="DBF1A5"/>
    <a:srgbClr val="1ACC3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38" autoAdjust="0"/>
    <p:restoredTop sz="93949" autoAdjust="0"/>
  </p:normalViewPr>
  <p:slideViewPr>
    <p:cSldViewPr>
      <p:cViewPr varScale="1">
        <p:scale>
          <a:sx n="114" d="100"/>
          <a:sy n="114" d="100"/>
        </p:scale>
        <p:origin x="-17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CA1BA5-74F5-4FF4-B134-709C8282B86B}" type="doc">
      <dgm:prSet loTypeId="urn:microsoft.com/office/officeart/2005/8/layout/hierarchy5" loCatId="hierarchy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DD0B6A2-12FD-428B-882D-2BB9DC017E7A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ГАРАЖНАЯ АМНИСТИЯ</a:t>
          </a:r>
          <a:endParaRPr lang="ru-RU" dirty="0">
            <a:solidFill>
              <a:schemeClr val="tx1"/>
            </a:solidFill>
          </a:endParaRPr>
        </a:p>
      </dgm:t>
    </dgm:pt>
    <dgm:pt modelId="{6E009F3B-8701-4362-964A-3F341CC4ECCD}" type="parTrans" cxnId="{BD987B76-F299-431F-9F78-A0853738C36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BAEFC95-DCBF-4AF7-B591-660998555735}" type="sibTrans" cxnId="{BD987B76-F299-431F-9F78-A0853738C36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78C666A-6068-418B-B371-CE70818FC69C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ЗУ не стоит на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государственном кадастровом учёте,</a:t>
          </a:r>
          <a:b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Гараж стоит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государственном</a:t>
          </a:r>
          <a:b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кадастровом учёте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8996BDC-0F85-41E4-94BF-1226825FC1CC}" type="parTrans" cxnId="{E082C4C5-BC20-4CFA-B12B-05BD68CF5C5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D0A708A-F6B3-4E06-A053-CCD9846EA9AB}" type="sibTrans" cxnId="{E082C4C5-BC20-4CFA-B12B-05BD68CF5C5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E78EBEF-D5E6-4B21-BCA1-7E071A38C55F}">
      <dgm:prSet phldrT="[Текст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Гараж не является объектом капитального строительства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460B47E-5A42-4032-8744-15EF21261791}" type="sibTrans" cxnId="{F9EABFDC-7E26-4C3B-91C6-910E580AEFE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7F15C21-62E0-4124-952D-082E04658853}" type="parTrans" cxnId="{F9EABFDC-7E26-4C3B-91C6-910E580AEFE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B562D97-B96A-4908-99F7-0374C8D789C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ЗУ и гараж стоят на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государственном кадастровом учёте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A560FA3-1C10-459C-9A64-5336035D3AEC}" type="parTrans" cxnId="{502A8AA9-D09C-476B-8B76-BF71F108ED8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42068E0-9AD4-4572-A6D5-6E1A0EBFFB8D}" type="sibTrans" cxnId="{502A8AA9-D09C-476B-8B76-BF71F108ED8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69636B3-9D99-459F-B65F-E728EAE9C19D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ЗУ и гараж не стоят на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государственном кадастровом учёте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6ECD057-657A-49AD-8C62-FB0E86F41F6F}" type="parTrans" cxnId="{50B4637F-A801-4243-A63C-3593630C502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3C3A0DF-E2DC-4542-B4B2-6B9D243A4517}" type="sibTrans" cxnId="{50B4637F-A801-4243-A63C-3593630C502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2B02A66-9FE3-47B8-9CCE-8C0A305AF303}" type="pres">
      <dgm:prSet presAssocID="{7CCA1BA5-74F5-4FF4-B134-709C8282B86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72F1F6-3507-4D62-B46E-57CF0B68173A}" type="pres">
      <dgm:prSet presAssocID="{7CCA1BA5-74F5-4FF4-B134-709C8282B86B}" presName="hierFlow" presStyleCnt="0"/>
      <dgm:spPr/>
    </dgm:pt>
    <dgm:pt modelId="{81A31301-C4C8-4322-80C0-B6F509C41E10}" type="pres">
      <dgm:prSet presAssocID="{7CCA1BA5-74F5-4FF4-B134-709C8282B86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9C39DC0-8F1B-4B70-B11E-438599A02A68}" type="pres">
      <dgm:prSet presAssocID="{3DD0B6A2-12FD-428B-882D-2BB9DC017E7A}" presName="Name17" presStyleCnt="0"/>
      <dgm:spPr/>
    </dgm:pt>
    <dgm:pt modelId="{96CE1577-F883-4C29-9EFE-F8DDFCB85F2B}" type="pres">
      <dgm:prSet presAssocID="{3DD0B6A2-12FD-428B-882D-2BB9DC017E7A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AED460-DF1B-4DF1-9201-3BC79D3FB62D}" type="pres">
      <dgm:prSet presAssocID="{3DD0B6A2-12FD-428B-882D-2BB9DC017E7A}" presName="hierChild2" presStyleCnt="0"/>
      <dgm:spPr/>
    </dgm:pt>
    <dgm:pt modelId="{8062531E-6EBB-4C58-AE74-1790631DCE6A}" type="pres">
      <dgm:prSet presAssocID="{98996BDC-0F85-41E4-94BF-1226825FC1CC}" presName="Name25" presStyleLbl="parChTrans1D2" presStyleIdx="0" presStyleCnt="4"/>
      <dgm:spPr/>
      <dgm:t>
        <a:bodyPr/>
        <a:lstStyle/>
        <a:p>
          <a:endParaRPr lang="ru-RU"/>
        </a:p>
      </dgm:t>
    </dgm:pt>
    <dgm:pt modelId="{182F7E14-2FFA-4DCF-AC0D-115B39A4CAF4}" type="pres">
      <dgm:prSet presAssocID="{98996BDC-0F85-41E4-94BF-1226825FC1CC}" presName="connTx" presStyleLbl="parChTrans1D2" presStyleIdx="0" presStyleCnt="4"/>
      <dgm:spPr/>
      <dgm:t>
        <a:bodyPr/>
        <a:lstStyle/>
        <a:p>
          <a:endParaRPr lang="ru-RU"/>
        </a:p>
      </dgm:t>
    </dgm:pt>
    <dgm:pt modelId="{96FC426E-5418-4AF7-AC4B-A5FD64E2BA40}" type="pres">
      <dgm:prSet presAssocID="{E78C666A-6068-418B-B371-CE70818FC69C}" presName="Name30" presStyleCnt="0"/>
      <dgm:spPr/>
    </dgm:pt>
    <dgm:pt modelId="{C550D9B3-003F-47E2-BFDA-DD9B6356ED18}" type="pres">
      <dgm:prSet presAssocID="{E78C666A-6068-418B-B371-CE70818FC69C}" presName="level2Shape" presStyleLbl="node2" presStyleIdx="0" presStyleCnt="4" custScaleX="181193"/>
      <dgm:spPr/>
      <dgm:t>
        <a:bodyPr/>
        <a:lstStyle/>
        <a:p>
          <a:endParaRPr lang="ru-RU"/>
        </a:p>
      </dgm:t>
    </dgm:pt>
    <dgm:pt modelId="{61E5575B-F49C-44E0-9300-17BFFD1FCC32}" type="pres">
      <dgm:prSet presAssocID="{E78C666A-6068-418B-B371-CE70818FC69C}" presName="hierChild3" presStyleCnt="0"/>
      <dgm:spPr/>
    </dgm:pt>
    <dgm:pt modelId="{F7209617-E200-4A2F-9F9C-E83C8CFEEA4A}" type="pres">
      <dgm:prSet presAssocID="{DA560FA3-1C10-459C-9A64-5336035D3AEC}" presName="Name25" presStyleLbl="parChTrans1D2" presStyleIdx="1" presStyleCnt="4"/>
      <dgm:spPr/>
      <dgm:t>
        <a:bodyPr/>
        <a:lstStyle/>
        <a:p>
          <a:endParaRPr lang="ru-RU"/>
        </a:p>
      </dgm:t>
    </dgm:pt>
    <dgm:pt modelId="{55C2586C-AB15-40FC-BA71-988868D3B6F6}" type="pres">
      <dgm:prSet presAssocID="{DA560FA3-1C10-459C-9A64-5336035D3AEC}" presName="connTx" presStyleLbl="parChTrans1D2" presStyleIdx="1" presStyleCnt="4"/>
      <dgm:spPr/>
      <dgm:t>
        <a:bodyPr/>
        <a:lstStyle/>
        <a:p>
          <a:endParaRPr lang="ru-RU"/>
        </a:p>
      </dgm:t>
    </dgm:pt>
    <dgm:pt modelId="{18811AB2-564A-45B6-AA20-D790A9A16C1B}" type="pres">
      <dgm:prSet presAssocID="{4B562D97-B96A-4908-99F7-0374C8D789C9}" presName="Name30" presStyleCnt="0"/>
      <dgm:spPr/>
    </dgm:pt>
    <dgm:pt modelId="{ECF3B965-967D-4905-9DF2-5A681FB50EDD}" type="pres">
      <dgm:prSet presAssocID="{4B562D97-B96A-4908-99F7-0374C8D789C9}" presName="level2Shape" presStyleLbl="node2" presStyleIdx="1" presStyleCnt="4" custScaleX="181193"/>
      <dgm:spPr/>
      <dgm:t>
        <a:bodyPr/>
        <a:lstStyle/>
        <a:p>
          <a:endParaRPr lang="ru-RU"/>
        </a:p>
      </dgm:t>
    </dgm:pt>
    <dgm:pt modelId="{F4E28293-8425-4D1F-BDCA-22BA28BE003D}" type="pres">
      <dgm:prSet presAssocID="{4B562D97-B96A-4908-99F7-0374C8D789C9}" presName="hierChild3" presStyleCnt="0"/>
      <dgm:spPr/>
    </dgm:pt>
    <dgm:pt modelId="{5F1F4760-BEDA-44BB-AB0F-9860E4EFD807}" type="pres">
      <dgm:prSet presAssocID="{06ECD057-657A-49AD-8C62-FB0E86F41F6F}" presName="Name25" presStyleLbl="parChTrans1D2" presStyleIdx="2" presStyleCnt="4"/>
      <dgm:spPr/>
      <dgm:t>
        <a:bodyPr/>
        <a:lstStyle/>
        <a:p>
          <a:endParaRPr lang="ru-RU"/>
        </a:p>
      </dgm:t>
    </dgm:pt>
    <dgm:pt modelId="{41DA6494-8BE2-458E-BBCB-7932F45718AB}" type="pres">
      <dgm:prSet presAssocID="{06ECD057-657A-49AD-8C62-FB0E86F41F6F}" presName="connTx" presStyleLbl="parChTrans1D2" presStyleIdx="2" presStyleCnt="4"/>
      <dgm:spPr/>
      <dgm:t>
        <a:bodyPr/>
        <a:lstStyle/>
        <a:p>
          <a:endParaRPr lang="ru-RU"/>
        </a:p>
      </dgm:t>
    </dgm:pt>
    <dgm:pt modelId="{B0D1BC42-78FC-438F-867E-90BC7ADC0406}" type="pres">
      <dgm:prSet presAssocID="{D69636B3-9D99-459F-B65F-E728EAE9C19D}" presName="Name30" presStyleCnt="0"/>
      <dgm:spPr/>
    </dgm:pt>
    <dgm:pt modelId="{DE03C921-31D9-4771-86EA-138C90B50636}" type="pres">
      <dgm:prSet presAssocID="{D69636B3-9D99-459F-B65F-E728EAE9C19D}" presName="level2Shape" presStyleLbl="node2" presStyleIdx="2" presStyleCnt="4" custScaleX="182684"/>
      <dgm:spPr/>
      <dgm:t>
        <a:bodyPr/>
        <a:lstStyle/>
        <a:p>
          <a:endParaRPr lang="ru-RU"/>
        </a:p>
      </dgm:t>
    </dgm:pt>
    <dgm:pt modelId="{93CC6284-335E-429C-9B37-4FFA9BF7218D}" type="pres">
      <dgm:prSet presAssocID="{D69636B3-9D99-459F-B65F-E728EAE9C19D}" presName="hierChild3" presStyleCnt="0"/>
      <dgm:spPr/>
    </dgm:pt>
    <dgm:pt modelId="{4C27AFE0-4BC4-419D-AF46-3C8D4678E770}" type="pres">
      <dgm:prSet presAssocID="{87F15C21-62E0-4124-952D-082E04658853}" presName="Name25" presStyleLbl="parChTrans1D2" presStyleIdx="3" presStyleCnt="4"/>
      <dgm:spPr/>
      <dgm:t>
        <a:bodyPr/>
        <a:lstStyle/>
        <a:p>
          <a:endParaRPr lang="ru-RU"/>
        </a:p>
      </dgm:t>
    </dgm:pt>
    <dgm:pt modelId="{6A0D4F6E-E436-4EFB-AD4C-4BE72915F543}" type="pres">
      <dgm:prSet presAssocID="{87F15C21-62E0-4124-952D-082E04658853}" presName="connTx" presStyleLbl="parChTrans1D2" presStyleIdx="3" presStyleCnt="4"/>
      <dgm:spPr/>
      <dgm:t>
        <a:bodyPr/>
        <a:lstStyle/>
        <a:p>
          <a:endParaRPr lang="ru-RU"/>
        </a:p>
      </dgm:t>
    </dgm:pt>
    <dgm:pt modelId="{1DD72D67-DF6C-48A5-B305-B2A2BD09DD4F}" type="pres">
      <dgm:prSet presAssocID="{3E78EBEF-D5E6-4B21-BCA1-7E071A38C55F}" presName="Name30" presStyleCnt="0"/>
      <dgm:spPr/>
    </dgm:pt>
    <dgm:pt modelId="{1CD989F3-A009-41BD-B003-90F8C97C8FAC}" type="pres">
      <dgm:prSet presAssocID="{3E78EBEF-D5E6-4B21-BCA1-7E071A38C55F}" presName="level2Shape" presStyleLbl="node2" presStyleIdx="3" presStyleCnt="4" custScaleX="181193"/>
      <dgm:spPr/>
      <dgm:t>
        <a:bodyPr/>
        <a:lstStyle/>
        <a:p>
          <a:endParaRPr lang="ru-RU"/>
        </a:p>
      </dgm:t>
    </dgm:pt>
    <dgm:pt modelId="{32506ABC-1338-4800-8470-5659C6D43936}" type="pres">
      <dgm:prSet presAssocID="{3E78EBEF-D5E6-4B21-BCA1-7E071A38C55F}" presName="hierChild3" presStyleCnt="0"/>
      <dgm:spPr/>
    </dgm:pt>
    <dgm:pt modelId="{2AF7978C-C52A-4CC5-B123-E123284CA876}" type="pres">
      <dgm:prSet presAssocID="{7CCA1BA5-74F5-4FF4-B134-709C8282B86B}" presName="bgShapesFlow" presStyleCnt="0"/>
      <dgm:spPr/>
    </dgm:pt>
  </dgm:ptLst>
  <dgm:cxnLst>
    <dgm:cxn modelId="{E082C4C5-BC20-4CFA-B12B-05BD68CF5C59}" srcId="{3DD0B6A2-12FD-428B-882D-2BB9DC017E7A}" destId="{E78C666A-6068-418B-B371-CE70818FC69C}" srcOrd="0" destOrd="0" parTransId="{98996BDC-0F85-41E4-94BF-1226825FC1CC}" sibTransId="{5D0A708A-F6B3-4E06-A053-CCD9846EA9AB}"/>
    <dgm:cxn modelId="{9ED2BA5D-E80C-47DB-99B7-3623AC0AC799}" type="presOf" srcId="{DA560FA3-1C10-459C-9A64-5336035D3AEC}" destId="{F7209617-E200-4A2F-9F9C-E83C8CFEEA4A}" srcOrd="0" destOrd="0" presId="urn:microsoft.com/office/officeart/2005/8/layout/hierarchy5"/>
    <dgm:cxn modelId="{5D0C8B94-0C87-45FE-A4F7-93C8629ECD8B}" type="presOf" srcId="{3E78EBEF-D5E6-4B21-BCA1-7E071A38C55F}" destId="{1CD989F3-A009-41BD-B003-90F8C97C8FAC}" srcOrd="0" destOrd="0" presId="urn:microsoft.com/office/officeart/2005/8/layout/hierarchy5"/>
    <dgm:cxn modelId="{55F13448-250C-427B-84D2-413344F8D48E}" type="presOf" srcId="{D69636B3-9D99-459F-B65F-E728EAE9C19D}" destId="{DE03C921-31D9-4771-86EA-138C90B50636}" srcOrd="0" destOrd="0" presId="urn:microsoft.com/office/officeart/2005/8/layout/hierarchy5"/>
    <dgm:cxn modelId="{EA0116BA-673C-4B20-8392-C72842E7D4FF}" type="presOf" srcId="{06ECD057-657A-49AD-8C62-FB0E86F41F6F}" destId="{41DA6494-8BE2-458E-BBCB-7932F45718AB}" srcOrd="1" destOrd="0" presId="urn:microsoft.com/office/officeart/2005/8/layout/hierarchy5"/>
    <dgm:cxn modelId="{C95D93A0-F8AF-4D1C-AA1C-9D2D5D5CB229}" type="presOf" srcId="{98996BDC-0F85-41E4-94BF-1226825FC1CC}" destId="{8062531E-6EBB-4C58-AE74-1790631DCE6A}" srcOrd="0" destOrd="0" presId="urn:microsoft.com/office/officeart/2005/8/layout/hierarchy5"/>
    <dgm:cxn modelId="{BD987B76-F299-431F-9F78-A0853738C36B}" srcId="{7CCA1BA5-74F5-4FF4-B134-709C8282B86B}" destId="{3DD0B6A2-12FD-428B-882D-2BB9DC017E7A}" srcOrd="0" destOrd="0" parTransId="{6E009F3B-8701-4362-964A-3F341CC4ECCD}" sibTransId="{9BAEFC95-DCBF-4AF7-B591-660998555735}"/>
    <dgm:cxn modelId="{3312148D-ABCE-45F2-9DCD-E9F8C9C0DE24}" type="presOf" srcId="{98996BDC-0F85-41E4-94BF-1226825FC1CC}" destId="{182F7E14-2FFA-4DCF-AC0D-115B39A4CAF4}" srcOrd="1" destOrd="0" presId="urn:microsoft.com/office/officeart/2005/8/layout/hierarchy5"/>
    <dgm:cxn modelId="{FCEFCE6B-2707-40E8-BBF9-D03AFBD9B7A4}" type="presOf" srcId="{4B562D97-B96A-4908-99F7-0374C8D789C9}" destId="{ECF3B965-967D-4905-9DF2-5A681FB50EDD}" srcOrd="0" destOrd="0" presId="urn:microsoft.com/office/officeart/2005/8/layout/hierarchy5"/>
    <dgm:cxn modelId="{9FABBFB8-60F6-4EBF-8531-82AA25AFF3FE}" type="presOf" srcId="{7CCA1BA5-74F5-4FF4-B134-709C8282B86B}" destId="{D2B02A66-9FE3-47B8-9CCE-8C0A305AF303}" srcOrd="0" destOrd="0" presId="urn:microsoft.com/office/officeart/2005/8/layout/hierarchy5"/>
    <dgm:cxn modelId="{50B4637F-A801-4243-A63C-3593630C502A}" srcId="{3DD0B6A2-12FD-428B-882D-2BB9DC017E7A}" destId="{D69636B3-9D99-459F-B65F-E728EAE9C19D}" srcOrd="2" destOrd="0" parTransId="{06ECD057-657A-49AD-8C62-FB0E86F41F6F}" sibTransId="{D3C3A0DF-E2DC-4542-B4B2-6B9D243A4517}"/>
    <dgm:cxn modelId="{F9EABFDC-7E26-4C3B-91C6-910E580AEFE8}" srcId="{3DD0B6A2-12FD-428B-882D-2BB9DC017E7A}" destId="{3E78EBEF-D5E6-4B21-BCA1-7E071A38C55F}" srcOrd="3" destOrd="0" parTransId="{87F15C21-62E0-4124-952D-082E04658853}" sibTransId="{8460B47E-5A42-4032-8744-15EF21261791}"/>
    <dgm:cxn modelId="{4AE72FA0-FFE2-4EBE-8338-CD690A4CBAA9}" type="presOf" srcId="{87F15C21-62E0-4124-952D-082E04658853}" destId="{4C27AFE0-4BC4-419D-AF46-3C8D4678E770}" srcOrd="0" destOrd="0" presId="urn:microsoft.com/office/officeart/2005/8/layout/hierarchy5"/>
    <dgm:cxn modelId="{21FCB587-7798-4464-96D1-5BFFA4CFBBB7}" type="presOf" srcId="{3DD0B6A2-12FD-428B-882D-2BB9DC017E7A}" destId="{96CE1577-F883-4C29-9EFE-F8DDFCB85F2B}" srcOrd="0" destOrd="0" presId="urn:microsoft.com/office/officeart/2005/8/layout/hierarchy5"/>
    <dgm:cxn modelId="{621A4A8A-0BCB-454C-87DA-5246846C61D0}" type="presOf" srcId="{DA560FA3-1C10-459C-9A64-5336035D3AEC}" destId="{55C2586C-AB15-40FC-BA71-988868D3B6F6}" srcOrd="1" destOrd="0" presId="urn:microsoft.com/office/officeart/2005/8/layout/hierarchy5"/>
    <dgm:cxn modelId="{502A8AA9-D09C-476B-8B76-BF71F108ED89}" srcId="{3DD0B6A2-12FD-428B-882D-2BB9DC017E7A}" destId="{4B562D97-B96A-4908-99F7-0374C8D789C9}" srcOrd="1" destOrd="0" parTransId="{DA560FA3-1C10-459C-9A64-5336035D3AEC}" sibTransId="{E42068E0-9AD4-4572-A6D5-6E1A0EBFFB8D}"/>
    <dgm:cxn modelId="{CA1BAF9E-EEF9-47DF-ADD0-E1A46FBF9CE2}" type="presOf" srcId="{E78C666A-6068-418B-B371-CE70818FC69C}" destId="{C550D9B3-003F-47E2-BFDA-DD9B6356ED18}" srcOrd="0" destOrd="0" presId="urn:microsoft.com/office/officeart/2005/8/layout/hierarchy5"/>
    <dgm:cxn modelId="{148C0EF6-AA6D-45F4-83EF-296AAFA2EEEA}" type="presOf" srcId="{06ECD057-657A-49AD-8C62-FB0E86F41F6F}" destId="{5F1F4760-BEDA-44BB-AB0F-9860E4EFD807}" srcOrd="0" destOrd="0" presId="urn:microsoft.com/office/officeart/2005/8/layout/hierarchy5"/>
    <dgm:cxn modelId="{469446C4-A1CF-4E6D-8100-290016451EA1}" type="presOf" srcId="{87F15C21-62E0-4124-952D-082E04658853}" destId="{6A0D4F6E-E436-4EFB-AD4C-4BE72915F543}" srcOrd="1" destOrd="0" presId="urn:microsoft.com/office/officeart/2005/8/layout/hierarchy5"/>
    <dgm:cxn modelId="{43624E58-59CE-43F7-9AD2-C0FC9E4C5E06}" type="presParOf" srcId="{D2B02A66-9FE3-47B8-9CCE-8C0A305AF303}" destId="{0172F1F6-3507-4D62-B46E-57CF0B68173A}" srcOrd="0" destOrd="0" presId="urn:microsoft.com/office/officeart/2005/8/layout/hierarchy5"/>
    <dgm:cxn modelId="{0FCC88C3-7694-4EB3-81A1-EF8529393D03}" type="presParOf" srcId="{0172F1F6-3507-4D62-B46E-57CF0B68173A}" destId="{81A31301-C4C8-4322-80C0-B6F509C41E10}" srcOrd="0" destOrd="0" presId="urn:microsoft.com/office/officeart/2005/8/layout/hierarchy5"/>
    <dgm:cxn modelId="{2F19ADDC-EF1F-4EAF-B775-A9A56F269C73}" type="presParOf" srcId="{81A31301-C4C8-4322-80C0-B6F509C41E10}" destId="{A9C39DC0-8F1B-4B70-B11E-438599A02A68}" srcOrd="0" destOrd="0" presId="urn:microsoft.com/office/officeart/2005/8/layout/hierarchy5"/>
    <dgm:cxn modelId="{9B00157E-39B4-4808-9371-489F034573AF}" type="presParOf" srcId="{A9C39DC0-8F1B-4B70-B11E-438599A02A68}" destId="{96CE1577-F883-4C29-9EFE-F8DDFCB85F2B}" srcOrd="0" destOrd="0" presId="urn:microsoft.com/office/officeart/2005/8/layout/hierarchy5"/>
    <dgm:cxn modelId="{3E763B6F-7F81-4C8A-85E1-73AD3CB69A90}" type="presParOf" srcId="{A9C39DC0-8F1B-4B70-B11E-438599A02A68}" destId="{ADAED460-DF1B-4DF1-9201-3BC79D3FB62D}" srcOrd="1" destOrd="0" presId="urn:microsoft.com/office/officeart/2005/8/layout/hierarchy5"/>
    <dgm:cxn modelId="{3E49BA32-5255-4987-9B45-DD97BA0D7329}" type="presParOf" srcId="{ADAED460-DF1B-4DF1-9201-3BC79D3FB62D}" destId="{8062531E-6EBB-4C58-AE74-1790631DCE6A}" srcOrd="0" destOrd="0" presId="urn:microsoft.com/office/officeart/2005/8/layout/hierarchy5"/>
    <dgm:cxn modelId="{3B5BF0C9-7CFD-4322-8390-D98D789228F7}" type="presParOf" srcId="{8062531E-6EBB-4C58-AE74-1790631DCE6A}" destId="{182F7E14-2FFA-4DCF-AC0D-115B39A4CAF4}" srcOrd="0" destOrd="0" presId="urn:microsoft.com/office/officeart/2005/8/layout/hierarchy5"/>
    <dgm:cxn modelId="{A2037771-193E-472E-A247-268B7681B18F}" type="presParOf" srcId="{ADAED460-DF1B-4DF1-9201-3BC79D3FB62D}" destId="{96FC426E-5418-4AF7-AC4B-A5FD64E2BA40}" srcOrd="1" destOrd="0" presId="urn:microsoft.com/office/officeart/2005/8/layout/hierarchy5"/>
    <dgm:cxn modelId="{CA1911CE-C2E1-4D95-AAE8-4379FD09E56A}" type="presParOf" srcId="{96FC426E-5418-4AF7-AC4B-A5FD64E2BA40}" destId="{C550D9B3-003F-47E2-BFDA-DD9B6356ED18}" srcOrd="0" destOrd="0" presId="urn:microsoft.com/office/officeart/2005/8/layout/hierarchy5"/>
    <dgm:cxn modelId="{A511F2DD-2302-4A94-921E-4C026BE68F45}" type="presParOf" srcId="{96FC426E-5418-4AF7-AC4B-A5FD64E2BA40}" destId="{61E5575B-F49C-44E0-9300-17BFFD1FCC32}" srcOrd="1" destOrd="0" presId="urn:microsoft.com/office/officeart/2005/8/layout/hierarchy5"/>
    <dgm:cxn modelId="{AA935C11-DDB5-4D4A-9A1B-67F1067E01F6}" type="presParOf" srcId="{ADAED460-DF1B-4DF1-9201-3BC79D3FB62D}" destId="{F7209617-E200-4A2F-9F9C-E83C8CFEEA4A}" srcOrd="2" destOrd="0" presId="urn:microsoft.com/office/officeart/2005/8/layout/hierarchy5"/>
    <dgm:cxn modelId="{B109AB13-D942-4BEA-AE62-782779FA25E2}" type="presParOf" srcId="{F7209617-E200-4A2F-9F9C-E83C8CFEEA4A}" destId="{55C2586C-AB15-40FC-BA71-988868D3B6F6}" srcOrd="0" destOrd="0" presId="urn:microsoft.com/office/officeart/2005/8/layout/hierarchy5"/>
    <dgm:cxn modelId="{1A629303-8FEA-43F8-AF60-1F4B61694548}" type="presParOf" srcId="{ADAED460-DF1B-4DF1-9201-3BC79D3FB62D}" destId="{18811AB2-564A-45B6-AA20-D790A9A16C1B}" srcOrd="3" destOrd="0" presId="urn:microsoft.com/office/officeart/2005/8/layout/hierarchy5"/>
    <dgm:cxn modelId="{2F2480E6-EB3F-4A63-A0FE-3AD0300F7222}" type="presParOf" srcId="{18811AB2-564A-45B6-AA20-D790A9A16C1B}" destId="{ECF3B965-967D-4905-9DF2-5A681FB50EDD}" srcOrd="0" destOrd="0" presId="urn:microsoft.com/office/officeart/2005/8/layout/hierarchy5"/>
    <dgm:cxn modelId="{A5A8F1CA-D0D0-4604-A148-BAEAF1163561}" type="presParOf" srcId="{18811AB2-564A-45B6-AA20-D790A9A16C1B}" destId="{F4E28293-8425-4D1F-BDCA-22BA28BE003D}" srcOrd="1" destOrd="0" presId="urn:microsoft.com/office/officeart/2005/8/layout/hierarchy5"/>
    <dgm:cxn modelId="{3729D8F8-5B37-4509-B097-44E056C72E35}" type="presParOf" srcId="{ADAED460-DF1B-4DF1-9201-3BC79D3FB62D}" destId="{5F1F4760-BEDA-44BB-AB0F-9860E4EFD807}" srcOrd="4" destOrd="0" presId="urn:microsoft.com/office/officeart/2005/8/layout/hierarchy5"/>
    <dgm:cxn modelId="{337B4391-53B6-4DFF-9A02-921E2328C31F}" type="presParOf" srcId="{5F1F4760-BEDA-44BB-AB0F-9860E4EFD807}" destId="{41DA6494-8BE2-458E-BBCB-7932F45718AB}" srcOrd="0" destOrd="0" presId="urn:microsoft.com/office/officeart/2005/8/layout/hierarchy5"/>
    <dgm:cxn modelId="{30A54C19-3C61-439E-B9AF-A92C8D24FA8D}" type="presParOf" srcId="{ADAED460-DF1B-4DF1-9201-3BC79D3FB62D}" destId="{B0D1BC42-78FC-438F-867E-90BC7ADC0406}" srcOrd="5" destOrd="0" presId="urn:microsoft.com/office/officeart/2005/8/layout/hierarchy5"/>
    <dgm:cxn modelId="{B75BA99D-A7F2-4AE3-A2A8-F128A00731E3}" type="presParOf" srcId="{B0D1BC42-78FC-438F-867E-90BC7ADC0406}" destId="{DE03C921-31D9-4771-86EA-138C90B50636}" srcOrd="0" destOrd="0" presId="urn:microsoft.com/office/officeart/2005/8/layout/hierarchy5"/>
    <dgm:cxn modelId="{B88EDF76-A759-4D85-B63A-49819EA4F114}" type="presParOf" srcId="{B0D1BC42-78FC-438F-867E-90BC7ADC0406}" destId="{93CC6284-335E-429C-9B37-4FFA9BF7218D}" srcOrd="1" destOrd="0" presId="urn:microsoft.com/office/officeart/2005/8/layout/hierarchy5"/>
    <dgm:cxn modelId="{A797F9E8-2908-4532-99AB-E5DE36996F8F}" type="presParOf" srcId="{ADAED460-DF1B-4DF1-9201-3BC79D3FB62D}" destId="{4C27AFE0-4BC4-419D-AF46-3C8D4678E770}" srcOrd="6" destOrd="0" presId="urn:microsoft.com/office/officeart/2005/8/layout/hierarchy5"/>
    <dgm:cxn modelId="{F9A7BAB2-1FE4-4936-A0D1-C4CB503A8FB6}" type="presParOf" srcId="{4C27AFE0-4BC4-419D-AF46-3C8D4678E770}" destId="{6A0D4F6E-E436-4EFB-AD4C-4BE72915F543}" srcOrd="0" destOrd="0" presId="urn:microsoft.com/office/officeart/2005/8/layout/hierarchy5"/>
    <dgm:cxn modelId="{23019595-A073-4EFA-8C61-8206A3AF2211}" type="presParOf" srcId="{ADAED460-DF1B-4DF1-9201-3BC79D3FB62D}" destId="{1DD72D67-DF6C-48A5-B305-B2A2BD09DD4F}" srcOrd="7" destOrd="0" presId="urn:microsoft.com/office/officeart/2005/8/layout/hierarchy5"/>
    <dgm:cxn modelId="{CCF31C19-CE93-4976-86B6-FAC6BD78817F}" type="presParOf" srcId="{1DD72D67-DF6C-48A5-B305-B2A2BD09DD4F}" destId="{1CD989F3-A009-41BD-B003-90F8C97C8FAC}" srcOrd="0" destOrd="0" presId="urn:microsoft.com/office/officeart/2005/8/layout/hierarchy5"/>
    <dgm:cxn modelId="{3E2B320A-47A8-4965-B5C1-A48F5D976BD6}" type="presParOf" srcId="{1DD72D67-DF6C-48A5-B305-B2A2BD09DD4F}" destId="{32506ABC-1338-4800-8470-5659C6D43936}" srcOrd="1" destOrd="0" presId="urn:microsoft.com/office/officeart/2005/8/layout/hierarchy5"/>
    <dgm:cxn modelId="{89E83CE9-5C1D-44BA-B0D4-9916F54BB937}" type="presParOf" srcId="{D2B02A66-9FE3-47B8-9CCE-8C0A305AF303}" destId="{2AF7978C-C52A-4CC5-B123-E123284CA876}" srcOrd="1" destOrd="0" presId="urn:microsoft.com/office/officeart/2005/8/layout/hierarchy5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CE1577-F883-4C29-9EFE-F8DDFCB85F2B}">
      <dsp:nvSpPr>
        <dsp:cNvPr id="0" name=""/>
        <dsp:cNvSpPr/>
      </dsp:nvSpPr>
      <dsp:spPr>
        <a:xfrm>
          <a:off x="271146" y="1954201"/>
          <a:ext cx="2264314" cy="1132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solidFill>
                <a:schemeClr val="tx1"/>
              </a:solidFill>
            </a:rPr>
            <a:t>ГАРАЖНАЯ АМНИСТИЯ</a:t>
          </a:r>
          <a:endParaRPr lang="ru-RU" sz="3400" kern="1200" dirty="0">
            <a:solidFill>
              <a:schemeClr val="tx1"/>
            </a:solidFill>
          </a:endParaRPr>
        </a:p>
      </dsp:txBody>
      <dsp:txXfrm>
        <a:off x="271146" y="1954201"/>
        <a:ext cx="2264314" cy="1132157"/>
      </dsp:txXfrm>
    </dsp:sp>
    <dsp:sp modelId="{8062531E-6EBB-4C58-AE74-1790631DCE6A}">
      <dsp:nvSpPr>
        <dsp:cNvPr id="0" name=""/>
        <dsp:cNvSpPr/>
      </dsp:nvSpPr>
      <dsp:spPr>
        <a:xfrm rot="17692822">
          <a:off x="1911936" y="1523579"/>
          <a:ext cx="215277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152773" y="202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>
            <a:solidFill>
              <a:schemeClr val="tx1"/>
            </a:solidFill>
          </a:endParaRPr>
        </a:p>
      </dsp:txBody>
      <dsp:txXfrm rot="17692822">
        <a:off x="2934503" y="1489975"/>
        <a:ext cx="107638" cy="107638"/>
      </dsp:txXfrm>
    </dsp:sp>
    <dsp:sp modelId="{C550D9B3-003F-47E2-BFDA-DD9B6356ED18}">
      <dsp:nvSpPr>
        <dsp:cNvPr id="0" name=""/>
        <dsp:cNvSpPr/>
      </dsp:nvSpPr>
      <dsp:spPr>
        <a:xfrm>
          <a:off x="3441186" y="1230"/>
          <a:ext cx="4102778" cy="11321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ЗУ не стоит на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государственном кадастровом учёте,</a:t>
          </a:r>
          <a:b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Гараж стоит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государственном</a:t>
          </a:r>
          <a:b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кадастровом учёте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41186" y="1230"/>
        <a:ext cx="4102778" cy="1132157"/>
      </dsp:txXfrm>
    </dsp:sp>
    <dsp:sp modelId="{F7209617-E200-4A2F-9F9C-E83C8CFEEA4A}">
      <dsp:nvSpPr>
        <dsp:cNvPr id="0" name=""/>
        <dsp:cNvSpPr/>
      </dsp:nvSpPr>
      <dsp:spPr>
        <a:xfrm rot="19457599">
          <a:off x="2430621" y="2174570"/>
          <a:ext cx="111540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115404" y="202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</a:endParaRPr>
        </a:p>
      </dsp:txBody>
      <dsp:txXfrm rot="19457599">
        <a:off x="2960438" y="2166899"/>
        <a:ext cx="55770" cy="55770"/>
      </dsp:txXfrm>
    </dsp:sp>
    <dsp:sp modelId="{ECF3B965-967D-4905-9DF2-5A681FB50EDD}">
      <dsp:nvSpPr>
        <dsp:cNvPr id="0" name=""/>
        <dsp:cNvSpPr/>
      </dsp:nvSpPr>
      <dsp:spPr>
        <a:xfrm>
          <a:off x="3441186" y="1303211"/>
          <a:ext cx="4102778" cy="11321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ЗУ и гараж стоят на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государственном кадастровом учёте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41186" y="1303211"/>
        <a:ext cx="4102778" cy="1132157"/>
      </dsp:txXfrm>
    </dsp:sp>
    <dsp:sp modelId="{5F1F4760-BEDA-44BB-AB0F-9860E4EFD807}">
      <dsp:nvSpPr>
        <dsp:cNvPr id="0" name=""/>
        <dsp:cNvSpPr/>
      </dsp:nvSpPr>
      <dsp:spPr>
        <a:xfrm rot="2142401">
          <a:off x="2430621" y="2825560"/>
          <a:ext cx="111540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115404" y="202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</a:endParaRPr>
        </a:p>
      </dsp:txBody>
      <dsp:txXfrm rot="2142401">
        <a:off x="2960438" y="2817890"/>
        <a:ext cx="55770" cy="55770"/>
      </dsp:txXfrm>
    </dsp:sp>
    <dsp:sp modelId="{DE03C921-31D9-4771-86EA-138C90B50636}">
      <dsp:nvSpPr>
        <dsp:cNvPr id="0" name=""/>
        <dsp:cNvSpPr/>
      </dsp:nvSpPr>
      <dsp:spPr>
        <a:xfrm>
          <a:off x="3441186" y="2605191"/>
          <a:ext cx="4136539" cy="11321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ЗУ и гараж не стоят на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государственном кадастровом учёте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41186" y="2605191"/>
        <a:ext cx="4136539" cy="1132157"/>
      </dsp:txXfrm>
    </dsp:sp>
    <dsp:sp modelId="{4C27AFE0-4BC4-419D-AF46-3C8D4678E770}">
      <dsp:nvSpPr>
        <dsp:cNvPr id="0" name=""/>
        <dsp:cNvSpPr/>
      </dsp:nvSpPr>
      <dsp:spPr>
        <a:xfrm rot="3907178">
          <a:off x="1911936" y="3476550"/>
          <a:ext cx="215277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152773" y="202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>
            <a:solidFill>
              <a:schemeClr val="tx1"/>
            </a:solidFill>
          </a:endParaRPr>
        </a:p>
      </dsp:txBody>
      <dsp:txXfrm rot="3907178">
        <a:off x="2934503" y="3442946"/>
        <a:ext cx="107638" cy="107638"/>
      </dsp:txXfrm>
    </dsp:sp>
    <dsp:sp modelId="{1CD989F3-A009-41BD-B003-90F8C97C8FAC}">
      <dsp:nvSpPr>
        <dsp:cNvPr id="0" name=""/>
        <dsp:cNvSpPr/>
      </dsp:nvSpPr>
      <dsp:spPr>
        <a:xfrm>
          <a:off x="3441186" y="3907172"/>
          <a:ext cx="4102778" cy="11321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Гараж не является объектом капитального строительства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41186" y="3907172"/>
        <a:ext cx="4102778" cy="1132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C747B-E24F-4377-923A-F4A1EA7860D1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4062E-266E-43E2-BDAC-9E84663FB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84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3"/>
            <a:ext cx="6400800" cy="131445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3C480-B44E-4B31-92FB-50156252834D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21.10.2021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62FE3-264C-4951-8010-F6C8D97AEF2B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20233-8627-4D7F-B2FE-BD135F9A494A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21.10.2021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0A9A2-1739-4163-809C-C79CACB4D643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5430C-3609-4B52-83E0-0FD15B34DE19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21.10.2021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A20E8-D314-4018-9760-D669567FE3A6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1"/>
            <a:ext cx="8229600" cy="85725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200157"/>
            <a:ext cx="4038600" cy="16394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2954020"/>
            <a:ext cx="4038600" cy="16406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7ECB6-9989-44F8-A237-561F41EFB005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21.10.2021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B60C9-9FC2-4E4A-B15C-D381CD6D1E46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1"/>
            <a:ext cx="8229600" cy="85725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8C667-990C-4CBF-B874-96B01E9BB4E5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21.10.2021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34AA8-8C55-44ED-BCEC-A59A4CE0A61A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A4FC2-03DF-4261-801F-9CB4E9D86B11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21.10.2021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4535A-3EA8-410B-A127-79F3264C8900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9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6EF99-535A-45E9-B120-DAEDD18083D6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21.10.2021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5D834-5233-4E2B-8B7D-2360A90B8E21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15099-1045-4C68-A274-68D1B195E396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21.10.2021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44D33-ABEA-4208-9276-81C53BA4003A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407"/>
            <a:ext cx="4040188" cy="4798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61"/>
            <a:ext cx="4040188" cy="29634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407"/>
            <a:ext cx="4041775" cy="4798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61"/>
            <a:ext cx="4041775" cy="29634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DD301-2D96-4F1D-BD6F-61F75BC0EEEC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21.10.2021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00DA3-52EF-4724-BD67-954ACC22B0BB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A14D-B044-4E14-9F28-F93E2B566802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21.10.2021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1CA86-1E02-4AEB-9BD5-4243234E31EE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706CE-23FC-4D1C-9FA4-B9E9037638B4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21.10.2021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52F4A-D0EA-432B-9817-6B73C436BD1B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04793"/>
            <a:ext cx="3008313" cy="8715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07635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75D4F-E9E6-4091-B224-BB0834CDD929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21.10.2021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418A3-20F1-431D-833D-E12BBB797792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60"/>
            <a:ext cx="5486400" cy="4250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3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4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2F9AB-FA7A-4CE3-99EA-A4EF9A38C704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21.10.2021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79E02-B461-467C-A655-63180AD911E1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81"/>
            <a:ext cx="8229600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4301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D237DD-12C3-41B2-91B2-9DACF847CF6A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21.10.2021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1F0734-BD7F-494C-B677-DC70BCEA1F3F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ransition spd="slow">
    <p:wipe dir="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ая соединительная линия 4"/>
          <p:cNvSpPr/>
          <p:nvPr/>
        </p:nvSpPr>
        <p:spPr>
          <a:xfrm rot="2142401" flipH="1">
            <a:off x="7088506" y="5829267"/>
            <a:ext cx="3774" cy="12826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algn="ctr" defTabSz="2222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00" b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916832"/>
            <a:ext cx="7632848" cy="320087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 01.09.2021 вступает в силу Федеральный закон от 05.04.2021 № 79-ФЗ О внесении изменений в отдельные законодательные акты Российской Федерации, определяющий упрощенный порядок оформления прав граждан на земельные участки под гаражами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23917" t="19724" r="9053" b="27544"/>
          <a:stretch>
            <a:fillRect/>
          </a:stretch>
        </p:blipFill>
        <p:spPr bwMode="auto">
          <a:xfrm>
            <a:off x="0" y="4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347864" y="1654985"/>
            <a:ext cx="2952328" cy="278212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ЗУ под гаражами, не являющимися объектами капитального строительства НЕ ФОРМИРУЕТСЯ.</a:t>
            </a:r>
          </a:p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ЗУ используется за плату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63689" y="993820"/>
            <a:ext cx="5544616" cy="5629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Гараж не является объектом капитального строительства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1700807"/>
            <a:ext cx="3168352" cy="27363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«Схемы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расположения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ЗУ»,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межевого и технического плана не осуществляется</a:t>
            </a: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обращается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через МФЦ или непосредственно в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уполномоченный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  за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утверждением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«Схемы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размещения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гаража»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https://i.mycdn.me/i?r=AyH4iRPQ2q0otWIFepML2LxRF9X9ltrWXYI1WhCQ9xz_i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284984"/>
            <a:ext cx="792088" cy="792088"/>
          </a:xfrm>
          <a:prstGeom prst="rect">
            <a:avLst/>
          </a:prstGeom>
          <a:noFill/>
        </p:spPr>
      </p:pic>
      <p:pic>
        <p:nvPicPr>
          <p:cNvPr id="13" name="Picture 4" descr="https://businessman.ru/static/img/a/112336/468386/7809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139953" y="1772816"/>
            <a:ext cx="1368152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6372200" y="1628800"/>
            <a:ext cx="2664296" cy="28083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Государственный кадастровый учёт и регистрация права на ЗУ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гараж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осуществляются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4" descr="https://lunino.pnzreg.ru/upload/iblock/5ba/5ba28938b2a0da81e3faa82fa48796b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772816"/>
            <a:ext cx="2506645" cy="1512168"/>
          </a:xfrm>
          <a:prstGeom prst="rect">
            <a:avLst/>
          </a:prstGeom>
          <a:noFill/>
        </p:spPr>
      </p:pic>
      <p:sp>
        <p:nvSpPr>
          <p:cNvPr id="18" name="Стрелка вправо 17"/>
          <p:cNvSpPr/>
          <p:nvPr/>
        </p:nvSpPr>
        <p:spPr>
          <a:xfrm>
            <a:off x="5868144" y="2420888"/>
            <a:ext cx="823378" cy="8248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2987824" y="2420888"/>
            <a:ext cx="823378" cy="8248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940152" y="2276872"/>
            <a:ext cx="864096" cy="11521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5868144" y="2276872"/>
            <a:ext cx="864096" cy="108012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179512" y="4653136"/>
            <a:ext cx="5976664" cy="20882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ВАЖНО!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соответствии с п. 14 ст. 16 Закона № 79-ФЗ ЗУ под некапитальным гаражом может быть предоставлен при соблюдении условий:</a:t>
            </a:r>
          </a:p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1) Гараж возведен до 30.12.2004;</a:t>
            </a:r>
          </a:p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2) ЗУ образован из ЗУ, ранее предоставленного на праве П(б)П гаражному кооперативу, членом которого является гражданин </a:t>
            </a:r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(Кадастровый инженер не подготавливает межевой план на образование ЗУ)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3) Право П(б)П не прекращено или переоформлено на право аренды, которое не прекращено:</a:t>
            </a:r>
          </a:p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4) Гараж или ЗУ под гаражом распределен гражданину </a:t>
            </a: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372200" y="4581128"/>
            <a:ext cx="2664296" cy="21602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Осуществляется только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государственная регистрация права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ЗУ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4" descr="https://lunino.pnzreg.ru/upload/iblock/5ba/5ba28938b2a0da81e3faa82fa48796b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653136"/>
            <a:ext cx="1930581" cy="1368152"/>
          </a:xfrm>
          <a:prstGeom prst="rect">
            <a:avLst/>
          </a:prstGeom>
          <a:noFill/>
        </p:spPr>
      </p:pic>
      <p:sp>
        <p:nvSpPr>
          <p:cNvPr id="38" name="Стрелка вправо 37"/>
          <p:cNvSpPr/>
          <p:nvPr/>
        </p:nvSpPr>
        <p:spPr>
          <a:xfrm>
            <a:off x="6052878" y="4692413"/>
            <a:ext cx="823378" cy="8248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259042" y="148570"/>
            <a:ext cx="6625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Случаи, при которых действует «гаражная амнистия»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139952" y="2564904"/>
            <a:ext cx="1368152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ОМС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7544" y="2708920"/>
            <a:ext cx="187220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Собственник гаража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ая соединительная линия 4"/>
          <p:cNvSpPr/>
          <p:nvPr/>
        </p:nvSpPr>
        <p:spPr>
          <a:xfrm rot="2142401" flipH="1">
            <a:off x="7088506" y="5829267"/>
            <a:ext cx="3774" cy="12826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algn="ctr" defTabSz="2222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00" b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916832"/>
            <a:ext cx="7632848" cy="320087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 01.09.2021 вступает в силу Федеральный закон от 05.04.2021 № 79-ФЗ О внесении изменений в отдельные законодательные акты Российской Федерации, определяющий упрощенный порядок оформления прав граждан на земельные участки под гаражами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23917" t="19724" r="9053" b="27544"/>
          <a:stretch>
            <a:fillRect/>
          </a:stretch>
        </p:blipFill>
        <p:spPr bwMode="auto">
          <a:xfrm>
            <a:off x="0" y="4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691680" y="5373216"/>
            <a:ext cx="5472608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https://vk.com/rosreestr69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2348880"/>
            <a:ext cx="76328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Федеральный закон от 05.04.2021 № 79-ФЗ «О внесении изменений в отдельные законодательные акты Российской Федерации» (Гаражная амнистия)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9816" y="4"/>
            <a:ext cx="7884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Вступление в силу «гаражной амнистии»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908720"/>
            <a:ext cx="8568952" cy="11521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01.09.2021 внесены изменения в отдельные положения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Земельного кодекса Российской Федерации, Закона № 218-ФЗ, Закона № 137-ФЗ «О введении в действие ЗК РФ),  которые  упростили процедуру оформления прав на гаражи и земельные участки под ними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storage.myseldon.com/news_pict_FF/FF83BABF21F59C09405ECB8A6A8A88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4104456" cy="331236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355976" y="2420888"/>
            <a:ext cx="4536504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Положения «Гаражной амнистии» действуют до 1 сентября 2026 года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указанной даты гражданин, использующий гараж, являющийся объектом капитального строительства и возведенный до дня введения в действие Градостроительного кодекса Российской Федерации от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 декабря 2004 года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190-ФЗ (13.12.2004), имеет право на предоставление в собственность бесплатно земельного участка,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находящегося в государственной или муниципальной собственности, на котором он расположен.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07504" y="764704"/>
            <a:ext cx="5688632" cy="532859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0" rtlCol="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2" name="Picture 4" descr="https://1pogarazham.ru/wp-content/uploads/2015/11/primer-kirpichnogo-garazha-v-kooperati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3312368" cy="2160240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3563888" y="1484784"/>
            <a:ext cx="2088232" cy="403244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Земельные участки предоставляются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органами местного самоуправления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собственность бесплатно гражданину, использующему гараж, возведенный до 30.12.2004, либо в аренду, если земельный участок является ограниченным в обороте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25181" y="76562"/>
            <a:ext cx="3693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Объекты гаражной амнистии 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68144" y="764704"/>
            <a:ext cx="3096344" cy="58326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ГАРАЖИ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некапитальные сооружения</a:t>
            </a:r>
            <a:endParaRPr lang="ru-RU" sz="1500" b="1" dirty="0">
              <a:solidFill>
                <a:prstClr val="white"/>
              </a:solidFill>
            </a:endParaRPr>
          </a:p>
        </p:txBody>
      </p:sp>
      <p:pic>
        <p:nvPicPr>
          <p:cNvPr id="58374" name="Picture 6" descr="https://i2.multilisting.su/system/photos/entity/255/291/851/medium/img.jpg?1593048809"/>
          <p:cNvPicPr>
            <a:picLocks noChangeAspect="1" noChangeArrowheads="1"/>
          </p:cNvPicPr>
          <p:nvPr/>
        </p:nvPicPr>
        <p:blipFill>
          <a:blip r:embed="rId3" cstate="print"/>
          <a:srcRect l="6090" t="21695" r="16264" b="28064"/>
          <a:stretch>
            <a:fillRect/>
          </a:stretch>
        </p:blipFill>
        <p:spPr bwMode="auto">
          <a:xfrm>
            <a:off x="251520" y="4077072"/>
            <a:ext cx="3168352" cy="1549737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251520" y="5291916"/>
            <a:ext cx="324036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отдельно стоящие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3068960"/>
            <a:ext cx="3312368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блокированы с другими гаражами общими стенами в одном ряду, имеющие общую крышу, фундамент о коммуникации</a:t>
            </a:r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797292" y="705470"/>
            <a:ext cx="43097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ГАРАЖИ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объекты капитального строительства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58376" name="Picture 8" descr="http://ru.vitalbox.eu/images/garaji.png?crc=403064109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0240" y="692696"/>
            <a:ext cx="6983760" cy="2948128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5940152" y="3789040"/>
            <a:ext cx="3024336" cy="216024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Земельный участок </a:t>
            </a:r>
            <a:r>
              <a:rPr lang="ru-RU" sz="13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предоставляется. Некапитальный гараж возводится на </a:t>
            </a:r>
            <a:r>
              <a:rPr lang="ru-RU" sz="13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земельному участке, </a:t>
            </a:r>
            <a:r>
              <a:rPr lang="ru-RU" sz="13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который используется за плату на основании схемы размещения, утвержденной </a:t>
            </a:r>
            <a:r>
              <a:rPr lang="ru-RU" sz="13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органом местного самоуправления. </a:t>
            </a:r>
            <a:endParaRPr lang="ru-RU" sz="135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5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Возможно </a:t>
            </a:r>
            <a:r>
              <a:rPr lang="ru-RU" sz="13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предоставление  </a:t>
            </a:r>
            <a:r>
              <a:rPr lang="ru-RU" sz="13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ЗУ</a:t>
            </a:r>
            <a:r>
              <a:rPr lang="ru-RU" sz="13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собственность, если гараж возведен до 30.12.2004 и ЗУ образован из ЗУ, ранее предоставленного на праве П(б)П или аренды  ГК, которые не прекращены,  и ЗУ распределен  гражданину</a:t>
            </a:r>
            <a:endParaRPr lang="ru-RU" sz="13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83668" y="44624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Гаражная амнистия не распространяется на: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1196752"/>
            <a:ext cx="511256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Гаражи вспомогательного использования к индивидуальным жилым и  садовым домам, объектам производственного, промышленного или коммерческого назначения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9832" y="4437112"/>
            <a:ext cx="5040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Гаражи, находящиеся в многоквартирных домах и объектах коммерческого назначения, а также подземные гаражи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7664" y="2564904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Гаражи, предназначенные для хранения техники и оборудования, необходимых для обеспечения деятельности государственных органов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5616" y="5714672"/>
            <a:ext cx="55446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Гаражи, созданные в порядке, предусмотренном федеральным законом от 30.12.2004 № 214-ФЗ «Об участии в долевом строительстве многоквартирных домов…..»</a:t>
            </a:r>
            <a:endParaRPr lang="ru-RU" sz="1400" b="1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6328" name="Picture 8" descr="https://ddom47.ru/upload/vk/img/20258_i74cLnuhY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773" y="836712"/>
            <a:ext cx="2751051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330" name="Picture 10" descr="https://polesie-igrushki.ru/upload/iblock/49c/49c8c9d3326fdf29986e7bcb7b3fa4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348886"/>
            <a:ext cx="2664296" cy="166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332" name="Picture 12" descr="https://static.vecteezy.com/system/resources/previews/000/471/274/original/vector-parking-underground-isometric-templa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10333"/>
            <a:ext cx="2376264" cy="1506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334" name="Picture 14" descr="https://xn-----7kch2adbjc8bdrbpgfil3f7d.xn--p1acf/%D1%84%D0%BE%D1%82%D0%BE%2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6241" y="5517232"/>
            <a:ext cx="2176241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0" y="2420888"/>
            <a:ext cx="687625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267744" y="3933056"/>
            <a:ext cx="687625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0" y="5517232"/>
            <a:ext cx="687625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59042" y="148570"/>
            <a:ext cx="6625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Случаи, при которых действует «гаражная амнистия»</a:t>
            </a:r>
          </a:p>
        </p:txBody>
      </p:sp>
      <p:graphicFrame>
        <p:nvGraphicFramePr>
          <p:cNvPr id="19" name="Схема 18"/>
          <p:cNvGraphicFramePr/>
          <p:nvPr/>
        </p:nvGraphicFramePr>
        <p:xfrm>
          <a:off x="755576" y="908720"/>
          <a:ext cx="784887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55576" y="4437112"/>
            <a:ext cx="3384376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Реализации положений «гаражной амнистии» сопутствует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выполнение кадастровых работ в отношении ЗУ и (или) гаража.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107504" y="1114253"/>
            <a:ext cx="8928992" cy="6948238"/>
            <a:chOff x="395536" y="992730"/>
            <a:chExt cx="7808795" cy="5950803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6000236" y="1433413"/>
              <a:ext cx="2204095" cy="419363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r"/>
              <a:endPara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1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21484" y="992730"/>
              <a:ext cx="7430950" cy="34403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ЗУ не стоит на 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государственном кадастровом учёте, гараж стоит 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 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государственном кадастром учёте</a:t>
              </a:r>
              <a:endParaRPr lang="ru-RU" sz="1400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95536" y="1484785"/>
              <a:ext cx="2644914" cy="3278867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342900" indent="-342900" algn="ctr"/>
              <a:endPara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342900" indent="-342900" algn="ctr"/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1. Подготавливает </a:t>
              </a:r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проект </a:t>
              </a:r>
              <a:b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«Схемы </a:t>
              </a:r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расположения </a:t>
              </a:r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ЗУ».</a:t>
              </a:r>
              <a:endPara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2. Подготавливает межевой план на основании </a:t>
              </a:r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«Схемы </a:t>
              </a:r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расположения </a:t>
              </a:r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ЗУ»,</a:t>
              </a:r>
              <a:b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утвержденной органом местного самоуправления</a:t>
              </a:r>
              <a:endPara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r"/>
              <a:endPara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r"/>
              <a:endPara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ru-RU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166399" y="1433413"/>
              <a:ext cx="2770863" cy="4316976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r"/>
              <a:endPara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1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292347" y="1803439"/>
              <a:ext cx="2330044" cy="5140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342900" indent="-342900" algn="ctr">
                <a:buAutoNum type="arabicPeriod"/>
              </a:pP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Утверждает 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«Схему 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расположения 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ЗУ», 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принимает решение о предоставлении ЗУ</a:t>
              </a:r>
            </a:p>
            <a:p>
              <a:pPr marL="342900" indent="-342900" algn="ctr"/>
              <a:endParaRPr lang="ru-RU" sz="8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2. Представляет заявление о 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государственном кадастровом учёте  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ЗУ и межевой план</a:t>
              </a:r>
            </a:p>
            <a:p>
              <a:pPr algn="ctr"/>
              <a:endParaRPr lang="ru-RU" sz="8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3. Направляет заявление о </a:t>
              </a:r>
            </a:p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государственной регистрации права 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на ЗУ</a:t>
              </a:r>
            </a:p>
            <a:p>
              <a:pPr algn="ctr"/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Если право на  гараж не зарегистрировано одновременно с заявлением о ГРП на ЗУ представляется заявление о ГРП гаража</a:t>
              </a:r>
            </a:p>
            <a:p>
              <a:pPr algn="ctr"/>
              <a:endParaRPr lang="ru-RU" sz="1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811313" y="1598227"/>
              <a:ext cx="2393016" cy="4322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1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2.Осуществляет 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государственный кадастровый учёт 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ЗУ</a:t>
              </a:r>
            </a:p>
            <a:p>
              <a:pPr algn="ctr"/>
              <a:endParaRPr lang="ru-RU" sz="1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3. Осуществляет 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государственную регистрацию права 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на ЗУ и на гараж (если право на гараж не зарегистрировано)</a:t>
              </a:r>
            </a:p>
            <a:p>
              <a:pPr algn="ctr"/>
              <a:endParaRPr lang="ru-RU" sz="1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Стрелка вправо 28"/>
            <p:cNvSpPr/>
            <p:nvPr/>
          </p:nvSpPr>
          <p:spPr>
            <a:xfrm>
              <a:off x="2914502" y="3776914"/>
              <a:ext cx="503793" cy="28816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трелка вправо 22"/>
            <p:cNvSpPr/>
            <p:nvPr/>
          </p:nvSpPr>
          <p:spPr>
            <a:xfrm>
              <a:off x="5559417" y="3838585"/>
              <a:ext cx="566767" cy="29270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Стрелка вправо 30"/>
            <p:cNvSpPr/>
            <p:nvPr/>
          </p:nvSpPr>
          <p:spPr>
            <a:xfrm>
              <a:off x="5559417" y="5072007"/>
              <a:ext cx="566767" cy="29270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259042" y="148570"/>
            <a:ext cx="6625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Случаи, при которых действует «гаражная амнистия»,</a:t>
            </a:r>
          </a:p>
        </p:txBody>
      </p:sp>
      <p:pic>
        <p:nvPicPr>
          <p:cNvPr id="24" name="Picture 4" descr="https://lunino.pnzreg.ru/upload/iblock/5ba/5ba28938b2a0da81e3faa82fa48796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844824"/>
            <a:ext cx="2506645" cy="1656184"/>
          </a:xfrm>
          <a:prstGeom prst="rect">
            <a:avLst/>
          </a:prstGeom>
          <a:noFill/>
        </p:spPr>
      </p:pic>
      <p:pic>
        <p:nvPicPr>
          <p:cNvPr id="26" name="Picture 4" descr="https://businessman.ru/static/img/a/112336/468386/7809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139952" y="1772815"/>
            <a:ext cx="1385202" cy="144016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Прямоугольник 26"/>
          <p:cNvSpPr/>
          <p:nvPr/>
        </p:nvSpPr>
        <p:spPr>
          <a:xfrm>
            <a:off x="3851920" y="2564904"/>
            <a:ext cx="2016224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 местного самоуправления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8" descr="https://xn--34-dlclbs9awf.xn--p1ai/uploads/s/u/9/f/u9fou79nebh7/img/full_cFMcHZ7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043608" y="1700808"/>
            <a:ext cx="1368152" cy="1475452"/>
          </a:xfrm>
          <a:prstGeom prst="rect">
            <a:avLst/>
          </a:prstGeom>
          <a:noFill/>
        </p:spPr>
      </p:pic>
      <p:sp>
        <p:nvSpPr>
          <p:cNvPr id="30" name="Двойная стрелка влево/вправо 29"/>
          <p:cNvSpPr/>
          <p:nvPr/>
        </p:nvSpPr>
        <p:spPr>
          <a:xfrm>
            <a:off x="2771800" y="3212976"/>
            <a:ext cx="792088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55576" y="2564904"/>
            <a:ext cx="2016224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Кадастровый инженер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179512" y="993820"/>
            <a:ext cx="8784977" cy="5399706"/>
            <a:chOff x="521484" y="992730"/>
            <a:chExt cx="7682848" cy="3299819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5874289" y="1468783"/>
              <a:ext cx="2267068" cy="184820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340149" y="992730"/>
              <a:ext cx="6171467" cy="34403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2. В отношении ЗУ и гаража осуществлен 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государственный кадастровый учёт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21484" y="1468783"/>
              <a:ext cx="2644915" cy="242026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Подготовка «Схемы </a:t>
              </a:r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расположения </a:t>
              </a:r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ЗУ» и </a:t>
              </a:r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межевого плана не осуществляется</a:t>
              </a:r>
            </a:p>
            <a:p>
              <a:endPara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обращается </a:t>
              </a:r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через</a:t>
              </a:r>
            </a:p>
            <a:p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МФЦ или непосредственно 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в </a:t>
              </a:r>
            </a:p>
            <a:p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уполномоченный орган  за принятием  решения о предоставлении  ЗУ под гаражом</a:t>
              </a:r>
              <a:endPara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5" name="Picture 4" descr="https://lunino.pnzreg.ru/upload/iblock/5ba/5ba28938b2a0da81e3faa82fa48796bd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37261" y="1628800"/>
              <a:ext cx="2192171" cy="1261361"/>
            </a:xfrm>
            <a:prstGeom prst="rect">
              <a:avLst/>
            </a:prstGeom>
            <a:noFill/>
          </p:spPr>
        </p:pic>
        <p:sp>
          <p:nvSpPr>
            <p:cNvPr id="33" name="Прямоугольник 32"/>
            <p:cNvSpPr/>
            <p:nvPr/>
          </p:nvSpPr>
          <p:spPr>
            <a:xfrm>
              <a:off x="5874288" y="3008953"/>
              <a:ext cx="2330044" cy="3197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Осуществляет 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государственную регистрацию 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прав на ЗУ и гараж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3492" name="Picture 4" descr="https://i.mycdn.me/i?r=AyH4iRPQ2q0otWIFepML2LxRF9X9ltrWXYI1WhCQ9xz_iQ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69890" y="2040846"/>
              <a:ext cx="982469" cy="616068"/>
            </a:xfrm>
            <a:prstGeom prst="rect">
              <a:avLst/>
            </a:prstGeom>
            <a:noFill/>
          </p:spPr>
        </p:pic>
        <p:sp>
          <p:nvSpPr>
            <p:cNvPr id="34" name="Прямоугольник 33"/>
            <p:cNvSpPr/>
            <p:nvPr/>
          </p:nvSpPr>
          <p:spPr>
            <a:xfrm>
              <a:off x="3292347" y="1468783"/>
              <a:ext cx="2455991" cy="2684297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r"/>
              <a:endPara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1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" name="Picture 4" descr="https://businessman.ru/static/img/a/112336/468386/78092.jp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3922088" y="1556793"/>
              <a:ext cx="1211420" cy="8800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TextBox 34"/>
            <p:cNvSpPr txBox="1"/>
            <p:nvPr/>
          </p:nvSpPr>
          <p:spPr>
            <a:xfrm>
              <a:off x="3355321" y="2392885"/>
              <a:ext cx="2330044" cy="1899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Принимает решение о предоставлении ЗУ и направляет заявлением о 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государственной регистрации права 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на такой ЗУ</a:t>
              </a:r>
            </a:p>
            <a:p>
              <a:pPr algn="ctr"/>
              <a:endParaRPr lang="ru-RU" sz="1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Если право на  гараж не </a:t>
              </a:r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зарегистрировано, </a:t>
              </a:r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одновременно с заявлением о </a:t>
              </a:r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государственной регистрации права </a:t>
              </a:r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на ЗУ представляется заявление о </a:t>
              </a:r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государственной регистрации права на гараж</a:t>
              </a:r>
              <a:endParaRPr lang="ru-RU" sz="14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Стрелка вправо 14"/>
            <p:cNvSpPr/>
            <p:nvPr/>
          </p:nvSpPr>
          <p:spPr>
            <a:xfrm>
              <a:off x="2977476" y="2084851"/>
              <a:ext cx="566767" cy="41604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трелка вправо 22"/>
            <p:cNvSpPr/>
            <p:nvPr/>
          </p:nvSpPr>
          <p:spPr>
            <a:xfrm>
              <a:off x="5622391" y="2084851"/>
              <a:ext cx="566767" cy="41604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259042" y="148570"/>
            <a:ext cx="6625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Случаи, при которых действует «гаражная амнистия»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07904" y="2636912"/>
            <a:ext cx="2016224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 местного самоуправления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2636912"/>
            <a:ext cx="1872208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Собственник гаража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107504" y="993820"/>
            <a:ext cx="9036495" cy="5953705"/>
            <a:chOff x="395536" y="992730"/>
            <a:chExt cx="7902811" cy="3638375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6000236" y="1468784"/>
              <a:ext cx="2204095" cy="299233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466097" y="992730"/>
              <a:ext cx="6045518" cy="34403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3. ЗУ и гараж не стоят на 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государственном кадастром учёте</a:t>
              </a:r>
              <a:endParaRPr lang="ru-RU" sz="1400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95536" y="1484784"/>
              <a:ext cx="2770863" cy="309161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r"/>
              <a:endParaRPr lang="ru-RU" sz="13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3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6" name="Picture 8" descr="https://xn--34-dlclbs9awf.xn--p1ai/uploads/s/u/9/f/u9fou79nebh7/img/full_cFMcHZ7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1151226" y="1556793"/>
              <a:ext cx="1069419" cy="805892"/>
            </a:xfrm>
            <a:prstGeom prst="rect">
              <a:avLst/>
            </a:prstGeom>
            <a:noFill/>
          </p:spPr>
        </p:pic>
        <p:pic>
          <p:nvPicPr>
            <p:cNvPr id="25" name="Picture 4" descr="https://lunino.pnzreg.ru/upload/iblock/5ba/5ba28938b2a0da81e3faa82fa48796bd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00236" y="1556793"/>
              <a:ext cx="2192171" cy="1028115"/>
            </a:xfrm>
            <a:prstGeom prst="rect">
              <a:avLst/>
            </a:prstGeom>
            <a:noFill/>
          </p:spPr>
        </p:pic>
        <p:sp>
          <p:nvSpPr>
            <p:cNvPr id="33" name="Прямоугольник 32"/>
            <p:cNvSpPr/>
            <p:nvPr/>
          </p:nvSpPr>
          <p:spPr>
            <a:xfrm>
              <a:off x="5874287" y="3008953"/>
              <a:ext cx="2424060" cy="1373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2. Осуществляет 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государственный кадастровый учёт 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ЗУ</a:t>
              </a:r>
              <a:endParaRPr lang="ru-RU" sz="1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существляет: государственную регистрацию права на ЗУ;</a:t>
              </a:r>
            </a:p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государственный кадастровый учёт и регистрацию права на 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гараж</a:t>
              </a:r>
              <a:endParaRPr lang="ru-RU" sz="1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292347" y="1484784"/>
              <a:ext cx="2644914" cy="309161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r"/>
              <a:endPara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1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" name="Picture 4" descr="https://businessman.ru/static/img/a/112336/468386/78092.jp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3922089" y="1512788"/>
              <a:ext cx="1211420" cy="8800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TextBox 34"/>
            <p:cNvSpPr txBox="1"/>
            <p:nvPr/>
          </p:nvSpPr>
          <p:spPr>
            <a:xfrm>
              <a:off x="3355321" y="2392886"/>
              <a:ext cx="2330044" cy="2238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1. Утверждает 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«Схему 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расположения 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ЗУ», 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принимает решение о предоставлении ЗУ</a:t>
              </a:r>
            </a:p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. Представляет заявление о 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государственном кадастром учёте 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ЗУ и межевой план</a:t>
              </a:r>
            </a:p>
            <a:p>
              <a:pPr algn="ctr"/>
              <a:endParaRPr lang="ru-RU" sz="8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. Направляет 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заявления о:</a:t>
              </a:r>
            </a:p>
            <a:p>
              <a:pPr algn="ctr"/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государственной регистрации права на ЗУ;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государственном кадастром учёте 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и 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государственной регистрации права на  гараж</a:t>
              </a:r>
              <a:endParaRPr lang="ru-RU" sz="16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3707904" y="2780928"/>
            <a:ext cx="2088232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 местного самоуправления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9042" y="148570"/>
            <a:ext cx="6625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Случаи, при которых действует «гаражная амнистия»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79512" y="3284985"/>
            <a:ext cx="309634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Подготавливает «Схему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расположения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ЗУ»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Подготавливает межевой план на основании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«Схемы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расположения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ЗУ»,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утвержденной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органом местного самоуправления.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Подготовка технического плана гаража после ГКУ ЗУ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Если имеются документы, предусмотренные статьей 69 Закона № 218-ФЗ, рекомендуем внести сведения о гараже как  о ранее учтенном объекте недвижимости.</a:t>
            </a: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Двойная стрелка влево/вправо 36"/>
          <p:cNvSpPr/>
          <p:nvPr/>
        </p:nvSpPr>
        <p:spPr>
          <a:xfrm>
            <a:off x="3059832" y="3429000"/>
            <a:ext cx="648072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6228184" y="4725144"/>
            <a:ext cx="648072" cy="3417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>
            <a:off x="6084168" y="5589240"/>
            <a:ext cx="648072" cy="3417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3059832" y="4365104"/>
            <a:ext cx="576064" cy="3417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>
            <a:off x="2987824" y="5589240"/>
            <a:ext cx="648072" cy="3417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27584" y="2780928"/>
            <a:ext cx="1872208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Кадастровый инженер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Ppt000000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2720</TotalTime>
  <Words>1000</Words>
  <Application>Microsoft Office PowerPoint</Application>
  <PresentationFormat>Экран (4:3)</PresentationFormat>
  <Paragraphs>146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3_Ppt0000000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Подача ОМС документов на ГКУ и ГРП  в соответствии со ст. 18 Федерального закона от 13.07.2015 № 218-ФЗ  «О государственной регистрации недвижимости»</dc:title>
  <dc:creator>sda</dc:creator>
  <cp:lastModifiedBy>fnn</cp:lastModifiedBy>
  <cp:revision>352</cp:revision>
  <dcterms:created xsi:type="dcterms:W3CDTF">2021-06-10T11:31:32Z</dcterms:created>
  <dcterms:modified xsi:type="dcterms:W3CDTF">2021-10-21T07:32:13Z</dcterms:modified>
</cp:coreProperties>
</file>